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78" r:id="rId3"/>
    <p:sldId id="280" r:id="rId4"/>
    <p:sldId id="286" r:id="rId5"/>
    <p:sldId id="283" r:id="rId6"/>
    <p:sldId id="282" r:id="rId7"/>
    <p:sldId id="287" r:id="rId8"/>
    <p:sldId id="288" r:id="rId9"/>
    <p:sldId id="259" r:id="rId10"/>
    <p:sldId id="279" r:id="rId11"/>
    <p:sldId id="261" r:id="rId12"/>
    <p:sldId id="258" r:id="rId13"/>
    <p:sldId id="262" r:id="rId14"/>
    <p:sldId id="263" r:id="rId15"/>
    <p:sldId id="264" r:id="rId16"/>
    <p:sldId id="265" r:id="rId17"/>
    <p:sldId id="266" r:id="rId18"/>
    <p:sldId id="267" r:id="rId19"/>
    <p:sldId id="268" r:id="rId20"/>
    <p:sldId id="273" r:id="rId21"/>
    <p:sldId id="271" r:id="rId22"/>
    <p:sldId id="274" r:id="rId23"/>
    <p:sldId id="275" r:id="rId24"/>
    <p:sldId id="276" r:id="rId25"/>
    <p:sldId id="277" r:id="rId26"/>
    <p:sldId id="257" r:id="rId27"/>
    <p:sldId id="272" r:id="rId28"/>
    <p:sldId id="285" r:id="rId29"/>
    <p:sldId id="26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541" autoAdjust="0"/>
  </p:normalViewPr>
  <p:slideViewPr>
    <p:cSldViewPr>
      <p:cViewPr varScale="1">
        <p:scale>
          <a:sx n="59" d="100"/>
          <a:sy n="59" d="100"/>
        </p:scale>
        <p:origin x="-112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05439E-7F8A-4FED-BBE1-B14AACB7D121}" type="datetimeFigureOut">
              <a:rPr lang="en-CA" smtClean="0"/>
              <a:pPr/>
              <a:t>16/04/2012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8C01F-ADC0-417B-8661-540F66104977}"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 -</a:t>
            </a:r>
            <a:r>
              <a:rPr lang="en-US" sz="1200" dirty="0" smtClean="0"/>
              <a:t>As co-coaches, both teachers become partners in planning, teaching and debriefing.</a:t>
            </a:r>
          </a:p>
          <a:p>
            <a:r>
              <a:rPr lang="en-US" sz="1200" dirty="0" smtClean="0"/>
              <a:t>Each partake in the role of ‘Host’ teacher and ‘Visitor’ teacher.</a:t>
            </a:r>
          </a:p>
          <a:p>
            <a:r>
              <a:rPr lang="en-US" sz="1200" dirty="0" smtClean="0"/>
              <a:t>But before classroom visits, co-planning takes place. This allows both teachers to ‘own’ the lesson.  Therefore the element of judgment or evaluation by the visiting coach is removed.</a:t>
            </a:r>
          </a:p>
          <a:p>
            <a:pPr>
              <a:buNone/>
            </a:pPr>
            <a:r>
              <a:rPr lang="en-US" dirty="0" smtClean="0"/>
              <a:t> </a:t>
            </a:r>
          </a:p>
          <a:p>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25B87220-25E2-468C-B57A-06B98E1A05DC}" type="slidenum">
              <a:rPr lang="en-US" smtClean="0"/>
              <a:pPr/>
              <a:t>15</a:t>
            </a:fld>
            <a:endParaRPr lang="en-US" smtClean="0"/>
          </a:p>
        </p:txBody>
      </p:sp>
      <p:sp>
        <p:nvSpPr>
          <p:cNvPr id="77827" name="Rectangle 7"/>
          <p:cNvSpPr txBox="1">
            <a:spLocks noGrp="1" noChangeArrowheads="1"/>
          </p:cNvSpPr>
          <p:nvPr/>
        </p:nvSpPr>
        <p:spPr bwMode="auto">
          <a:xfrm>
            <a:off x="3918192" y="8703666"/>
            <a:ext cx="2977080" cy="421598"/>
          </a:xfrm>
          <a:prstGeom prst="rect">
            <a:avLst/>
          </a:prstGeom>
          <a:noFill/>
          <a:ln w="9525">
            <a:noFill/>
            <a:miter lim="800000"/>
            <a:headEnd/>
            <a:tailEnd/>
          </a:ln>
        </p:spPr>
        <p:txBody>
          <a:bodyPr lIns="89725" tIns="44862" rIns="89725" bIns="44862" anchor="b"/>
          <a:lstStyle/>
          <a:p>
            <a:pPr algn="r" eaLnBrk="0" hangingPunct="0"/>
            <a:fld id="{9D853976-7670-4B6A-B14A-88842FD9F748}" type="slidenum">
              <a:rPr lang="en-US" sz="1200">
                <a:latin typeface="Times" pitchFamily="1" charset="0"/>
              </a:rPr>
              <a:pPr algn="r" eaLnBrk="0" hangingPunct="0"/>
              <a:t>15</a:t>
            </a:fld>
            <a:endParaRPr lang="en-US" sz="1200" dirty="0">
              <a:latin typeface="Times" pitchFamily="1" charset="0"/>
            </a:endParaRPr>
          </a:p>
        </p:txBody>
      </p:sp>
      <p:sp>
        <p:nvSpPr>
          <p:cNvPr id="77828" name="Rectangle 2"/>
          <p:cNvSpPr>
            <a:spLocks noGrp="1" noRot="1" noChangeAspect="1" noChangeArrowheads="1" noTextEdit="1"/>
          </p:cNvSpPr>
          <p:nvPr>
            <p:ph type="sldImg"/>
          </p:nvPr>
        </p:nvSpPr>
        <p:spPr>
          <a:xfrm>
            <a:off x="1154113" y="701675"/>
            <a:ext cx="4587875" cy="3440113"/>
          </a:xfrm>
          <a:ln/>
        </p:spPr>
      </p:sp>
      <p:sp>
        <p:nvSpPr>
          <p:cNvPr id="77829" name="Rectangle 3"/>
          <p:cNvSpPr>
            <a:spLocks noGrp="1" noChangeArrowheads="1"/>
          </p:cNvSpPr>
          <p:nvPr>
            <p:ph type="body" idx="1"/>
          </p:nvPr>
        </p:nvSpPr>
        <p:spPr>
          <a:xfrm>
            <a:off x="939561" y="4351833"/>
            <a:ext cx="5016155" cy="4141033"/>
          </a:xfrm>
          <a:noFill/>
          <a:ln/>
        </p:spPr>
        <p:txBody>
          <a:bodyPr lIns="89725" tIns="44862" rIns="89725" bIns="44862"/>
          <a:lstStyle/>
          <a:p>
            <a:pPr eaLnBrk="1" hangingPunct="1"/>
            <a:r>
              <a:rPr lang="en-US" smtClean="0"/>
              <a:t>Non-visual knowledge includes knowledge about language, topics, or background experience. </a:t>
            </a:r>
          </a:p>
          <a:p>
            <a:pPr eaLnBrk="1" hangingPunct="1"/>
            <a:r>
              <a:rPr lang="en-US" smtClean="0"/>
              <a:t>Next slides what kind of text are the passages taken from, what do they mean?</a:t>
            </a:r>
          </a:p>
          <a:p>
            <a:pPr eaLnBrk="1" hangingPunct="1"/>
            <a:r>
              <a:rPr lang="en-US" smtClean="0"/>
              <a:t>How did you determine each text’s meaning?</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28E85DCC-335B-42BB-A6F9-B8D5559A5B6C}" type="slidenum">
              <a:rPr lang="en-US" smtClean="0"/>
              <a:pPr/>
              <a:t>17</a:t>
            </a:fld>
            <a:endParaRPr lang="en-US" smtClean="0"/>
          </a:p>
        </p:txBody>
      </p:sp>
      <p:sp>
        <p:nvSpPr>
          <p:cNvPr id="79875" name="Rectangle 7"/>
          <p:cNvSpPr txBox="1">
            <a:spLocks noGrp="1" noChangeArrowheads="1"/>
          </p:cNvSpPr>
          <p:nvPr/>
        </p:nvSpPr>
        <p:spPr bwMode="auto">
          <a:xfrm>
            <a:off x="3918192" y="8703666"/>
            <a:ext cx="2977080" cy="421598"/>
          </a:xfrm>
          <a:prstGeom prst="rect">
            <a:avLst/>
          </a:prstGeom>
          <a:noFill/>
          <a:ln w="9525">
            <a:noFill/>
            <a:miter lim="800000"/>
            <a:headEnd/>
            <a:tailEnd/>
          </a:ln>
        </p:spPr>
        <p:txBody>
          <a:bodyPr lIns="89725" tIns="44862" rIns="89725" bIns="44862" anchor="b"/>
          <a:lstStyle/>
          <a:p>
            <a:pPr algn="r" eaLnBrk="0" hangingPunct="0"/>
            <a:fld id="{B4FFBF66-6D89-449B-B924-3037DF5D3326}" type="slidenum">
              <a:rPr lang="en-US" sz="1200">
                <a:latin typeface="Times" pitchFamily="1" charset="0"/>
              </a:rPr>
              <a:pPr algn="r" eaLnBrk="0" hangingPunct="0"/>
              <a:t>17</a:t>
            </a:fld>
            <a:endParaRPr lang="en-US" sz="1200" dirty="0">
              <a:latin typeface="Times" pitchFamily="1" charset="0"/>
            </a:endParaRPr>
          </a:p>
        </p:txBody>
      </p:sp>
      <p:sp>
        <p:nvSpPr>
          <p:cNvPr id="79876" name="Rectangle 2"/>
          <p:cNvSpPr>
            <a:spLocks noGrp="1" noRot="1" noChangeAspect="1" noChangeArrowheads="1" noTextEdit="1"/>
          </p:cNvSpPr>
          <p:nvPr>
            <p:ph type="sldImg"/>
          </p:nvPr>
        </p:nvSpPr>
        <p:spPr>
          <a:xfrm>
            <a:off x="1154113" y="701675"/>
            <a:ext cx="4587875" cy="3440113"/>
          </a:xfrm>
          <a:ln/>
        </p:spPr>
      </p:sp>
      <p:sp>
        <p:nvSpPr>
          <p:cNvPr id="79877" name="Rectangle 3"/>
          <p:cNvSpPr>
            <a:spLocks noGrp="1" noChangeArrowheads="1"/>
          </p:cNvSpPr>
          <p:nvPr>
            <p:ph type="body" idx="1"/>
          </p:nvPr>
        </p:nvSpPr>
        <p:spPr>
          <a:xfrm>
            <a:off x="939561" y="4351833"/>
            <a:ext cx="5016155" cy="4141033"/>
          </a:xfrm>
          <a:noFill/>
          <a:ln/>
        </p:spPr>
        <p:txBody>
          <a:bodyPr lIns="89725" tIns="44862" rIns="89725" bIns="44862"/>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1C66B00C-14A0-4617-9A50-77107992F6AC}" type="slidenum">
              <a:rPr lang="en-US" smtClean="0"/>
              <a:pPr/>
              <a:t>18</a:t>
            </a:fld>
            <a:endParaRPr lang="en-US" smtClean="0"/>
          </a:p>
        </p:txBody>
      </p:sp>
      <p:sp>
        <p:nvSpPr>
          <p:cNvPr id="80899" name="Rectangle 7"/>
          <p:cNvSpPr txBox="1">
            <a:spLocks noGrp="1" noChangeArrowheads="1"/>
          </p:cNvSpPr>
          <p:nvPr/>
        </p:nvSpPr>
        <p:spPr bwMode="auto">
          <a:xfrm>
            <a:off x="3918192" y="8703666"/>
            <a:ext cx="2977080" cy="421598"/>
          </a:xfrm>
          <a:prstGeom prst="rect">
            <a:avLst/>
          </a:prstGeom>
          <a:noFill/>
          <a:ln w="9525">
            <a:noFill/>
            <a:miter lim="800000"/>
            <a:headEnd/>
            <a:tailEnd/>
          </a:ln>
        </p:spPr>
        <p:txBody>
          <a:bodyPr lIns="89725" tIns="44862" rIns="89725" bIns="44862" anchor="b"/>
          <a:lstStyle/>
          <a:p>
            <a:pPr algn="r" eaLnBrk="0" hangingPunct="0"/>
            <a:fld id="{02F1F0B9-3E56-4B91-9B9B-227319C11997}" type="slidenum">
              <a:rPr lang="en-US" sz="1200">
                <a:latin typeface="Times" pitchFamily="1" charset="0"/>
              </a:rPr>
              <a:pPr algn="r" eaLnBrk="0" hangingPunct="0"/>
              <a:t>18</a:t>
            </a:fld>
            <a:endParaRPr lang="en-US" sz="1200" dirty="0">
              <a:latin typeface="Times" pitchFamily="1" charset="0"/>
            </a:endParaRPr>
          </a:p>
        </p:txBody>
      </p:sp>
      <p:sp>
        <p:nvSpPr>
          <p:cNvPr id="80900" name="Rectangle 2"/>
          <p:cNvSpPr>
            <a:spLocks noGrp="1" noRot="1" noChangeAspect="1" noChangeArrowheads="1" noTextEdit="1"/>
          </p:cNvSpPr>
          <p:nvPr>
            <p:ph type="sldImg"/>
          </p:nvPr>
        </p:nvSpPr>
        <p:spPr>
          <a:xfrm>
            <a:off x="1154113" y="701675"/>
            <a:ext cx="4587875" cy="3440113"/>
          </a:xfrm>
          <a:ln/>
        </p:spPr>
      </p:sp>
      <p:sp>
        <p:nvSpPr>
          <p:cNvPr id="80901" name="Rectangle 3"/>
          <p:cNvSpPr>
            <a:spLocks noGrp="1" noChangeArrowheads="1"/>
          </p:cNvSpPr>
          <p:nvPr>
            <p:ph type="body" idx="1"/>
          </p:nvPr>
        </p:nvSpPr>
        <p:spPr>
          <a:xfrm>
            <a:off x="939561" y="4351833"/>
            <a:ext cx="5016155" cy="4141033"/>
          </a:xfrm>
          <a:noFill/>
          <a:ln/>
        </p:spPr>
        <p:txBody>
          <a:bodyPr lIns="89725" tIns="44862" rIns="89725" bIns="44862"/>
          <a:lstStyle/>
          <a:p>
            <a:pPr eaLnBrk="1" hangingPunct="1"/>
            <a:r>
              <a:rPr lang="en-US" smtClean="0"/>
              <a:t>When the Saints go marching in.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Metacognition</a:t>
            </a:r>
            <a:r>
              <a:rPr lang="en-US" dirty="0" smtClean="0"/>
              <a:t>: Use the</a:t>
            </a:r>
            <a:r>
              <a:rPr lang="en-US" baseline="0" dirty="0" smtClean="0"/>
              <a:t> Viewing Guide for the video</a:t>
            </a:r>
            <a:endParaRPr lang="en-CA" dirty="0" smtClean="0"/>
          </a:p>
          <a:p>
            <a:endParaRPr lang="en-CA" dirty="0" smtClean="0"/>
          </a:p>
          <a:p>
            <a:r>
              <a:rPr lang="en-CA" dirty="0" smtClean="0"/>
              <a:t>http://www.edugains.ca/newsite/literacy2/supportsboyliteracy.html</a:t>
            </a:r>
          </a:p>
          <a:p>
            <a:r>
              <a:rPr lang="en-US" dirty="0" smtClean="0"/>
              <a:t>Use mp4 version.</a:t>
            </a:r>
          </a:p>
          <a:p>
            <a:endParaRPr lang="en-US" dirty="0" smtClean="0"/>
          </a:p>
          <a:p>
            <a:r>
              <a:rPr lang="en-US" dirty="0" smtClean="0"/>
              <a:t>Use</a:t>
            </a:r>
            <a:r>
              <a:rPr lang="en-US" baseline="0" dirty="0" smtClean="0"/>
              <a:t> the Viewing Guide to organize the notes</a:t>
            </a:r>
            <a:endParaRPr lang="en-CA" dirty="0"/>
          </a:p>
        </p:txBody>
      </p:sp>
      <p:sp>
        <p:nvSpPr>
          <p:cNvPr id="4" name="Slide Number Placeholder 3"/>
          <p:cNvSpPr>
            <a:spLocks noGrp="1"/>
          </p:cNvSpPr>
          <p:nvPr>
            <p:ph type="sldNum" sz="quarter" idx="10"/>
          </p:nvPr>
        </p:nvSpPr>
        <p:spPr/>
        <p:txBody>
          <a:bodyPr/>
          <a:lstStyle/>
          <a:p>
            <a:fld id="{5879C764-EA51-4ACF-81DD-02422693442A}" type="slidenum">
              <a:rPr lang="en-CA" smtClean="0"/>
              <a:pPr/>
              <a:t>20</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Imagine you give your students a</a:t>
            </a:r>
            <a:r>
              <a:rPr lang="en-US" baseline="0" dirty="0" smtClean="0"/>
              <a:t> blended informational selection like this one…</a:t>
            </a:r>
            <a:endParaRPr lang="en-US" dirty="0" smtClean="0"/>
          </a:p>
          <a:p>
            <a:r>
              <a:rPr lang="en-US" dirty="0" smtClean="0"/>
              <a:t>Let’s take a</a:t>
            </a:r>
            <a:r>
              <a:rPr lang="en-US" baseline="0" dirty="0" smtClean="0"/>
              <a:t> lo</a:t>
            </a:r>
            <a:r>
              <a:rPr lang="en-US" dirty="0" smtClean="0"/>
              <a:t>ok at the </a:t>
            </a:r>
            <a:r>
              <a:rPr lang="en-US" dirty="0" err="1" smtClean="0"/>
              <a:t>ThinkLiteracy</a:t>
            </a:r>
            <a:r>
              <a:rPr lang="en-US" dirty="0" smtClean="0"/>
              <a:t> cards.</a:t>
            </a:r>
            <a:r>
              <a:rPr lang="en-US" baseline="0" dirty="0" smtClean="0"/>
              <a:t> Which ones would be helpful for them to read and understand the article.</a:t>
            </a:r>
          </a:p>
          <a:p>
            <a:r>
              <a:rPr lang="en-US" baseline="0" dirty="0" smtClean="0"/>
              <a:t>Which ones target </a:t>
            </a:r>
            <a:r>
              <a:rPr lang="en-US" baseline="0" dirty="0" err="1" smtClean="0"/>
              <a:t>metacognition</a:t>
            </a:r>
            <a:r>
              <a:rPr lang="en-US" baseline="0" dirty="0" smtClean="0"/>
              <a:t>?</a:t>
            </a:r>
            <a:endParaRPr lang="en-CA" dirty="0"/>
          </a:p>
        </p:txBody>
      </p:sp>
      <p:sp>
        <p:nvSpPr>
          <p:cNvPr id="4" name="Slide Number Placeholder 3"/>
          <p:cNvSpPr>
            <a:spLocks noGrp="1"/>
          </p:cNvSpPr>
          <p:nvPr>
            <p:ph type="sldNum" sz="quarter" idx="10"/>
          </p:nvPr>
        </p:nvSpPr>
        <p:spPr/>
        <p:txBody>
          <a:bodyPr/>
          <a:lstStyle/>
          <a:p>
            <a:fld id="{5879C764-EA51-4ACF-81DD-02422693442A}" type="slidenum">
              <a:rPr lang="en-CA" smtClean="0"/>
              <a:pPr/>
              <a:t>21</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the strategy cards</a:t>
            </a:r>
            <a:r>
              <a:rPr lang="en-US" baseline="0" dirty="0" smtClean="0"/>
              <a:t> to determine which ones would be helpful for students in reading different selections.</a:t>
            </a:r>
          </a:p>
          <a:p>
            <a:r>
              <a:rPr lang="en-US" baseline="0" dirty="0" smtClean="0"/>
              <a:t>Use the </a:t>
            </a:r>
            <a:r>
              <a:rPr lang="en-US" baseline="0" dirty="0" err="1" smtClean="0"/>
              <a:t>metacognition</a:t>
            </a:r>
            <a:r>
              <a:rPr lang="en-US" baseline="0" dirty="0" smtClean="0"/>
              <a:t> article as a sample.</a:t>
            </a:r>
            <a:endParaRPr lang="en-CA" dirty="0"/>
          </a:p>
        </p:txBody>
      </p:sp>
      <p:sp>
        <p:nvSpPr>
          <p:cNvPr id="4" name="Slide Number Placeholder 3"/>
          <p:cNvSpPr>
            <a:spLocks noGrp="1"/>
          </p:cNvSpPr>
          <p:nvPr>
            <p:ph type="sldNum" sz="quarter" idx="10"/>
          </p:nvPr>
        </p:nvSpPr>
        <p:spPr/>
        <p:txBody>
          <a:bodyPr/>
          <a:lstStyle/>
          <a:p>
            <a:fld id="{5879C764-EA51-4ACF-81DD-02422693442A}" type="slidenum">
              <a:rPr lang="en-CA" smtClean="0"/>
              <a:pPr/>
              <a:t>22</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47D05BC-E163-4AD6-ADDC-35445A697FE8}" type="slidenum">
              <a:rPr lang="en-US" smtClean="0"/>
              <a:pPr/>
              <a:t>26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http://talentmgt.com/articles/view/a-new-look-at-engagement/2</a:t>
            </a:r>
          </a:p>
          <a:p>
            <a:endParaRPr lang="en-US" dirty="0" smtClean="0"/>
          </a:p>
          <a:p>
            <a:r>
              <a:rPr lang="en-US" dirty="0" smtClean="0"/>
              <a:t>This article can be modified</a:t>
            </a:r>
            <a:r>
              <a:rPr lang="en-US" baseline="0" dirty="0" smtClean="0"/>
              <a:t> for students. </a:t>
            </a:r>
          </a:p>
          <a:p>
            <a:r>
              <a:rPr lang="en-US" baseline="0" dirty="0" smtClean="0"/>
              <a:t>Have teachers go through it and apply / rewrite some to be applicable to students? </a:t>
            </a:r>
          </a:p>
        </p:txBody>
      </p:sp>
      <p:sp>
        <p:nvSpPr>
          <p:cNvPr id="4" name="Slide Number Placeholder 3"/>
          <p:cNvSpPr>
            <a:spLocks noGrp="1"/>
          </p:cNvSpPr>
          <p:nvPr>
            <p:ph type="sldNum" sz="quarter" idx="10"/>
          </p:nvPr>
        </p:nvSpPr>
        <p:spPr/>
        <p:txBody>
          <a:bodyPr/>
          <a:lstStyle/>
          <a:p>
            <a:fld id="{5879C764-EA51-4ACF-81DD-02422693442A}" type="slidenum">
              <a:rPr lang="en-CA" smtClean="0"/>
              <a:pPr/>
              <a:t>27</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Students must receive feedback in their language, they need to be listening and understand it, and then they need to feel it will be useful.</a:t>
            </a:r>
            <a:endParaRPr lang="en-CA" dirty="0" smtClean="0"/>
          </a:p>
          <a:p>
            <a:endParaRPr lang="en-CA" dirty="0"/>
          </a:p>
        </p:txBody>
      </p:sp>
      <p:sp>
        <p:nvSpPr>
          <p:cNvPr id="4" name="Slide Number Placeholder 3"/>
          <p:cNvSpPr>
            <a:spLocks noGrp="1"/>
          </p:cNvSpPr>
          <p:nvPr>
            <p:ph type="sldNum" sz="quarter" idx="10"/>
          </p:nvPr>
        </p:nvSpPr>
        <p:spPr/>
        <p:txBody>
          <a:bodyPr/>
          <a:lstStyle/>
          <a:p>
            <a:fld id="{2E08C01F-ADC0-417B-8661-540F66104977}" type="slidenum">
              <a:rPr lang="en-CA" smtClean="0"/>
              <a:pPr/>
              <a:t>28</a:t>
            </a:fld>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Lunch</a:t>
            </a:r>
            <a:r>
              <a:rPr lang="en-US" baseline="0" dirty="0" smtClean="0"/>
              <a:t> at 12-12:45-ish</a:t>
            </a:r>
          </a:p>
        </p:txBody>
      </p:sp>
      <p:sp>
        <p:nvSpPr>
          <p:cNvPr id="4" name="Slide Number Placeholder 3"/>
          <p:cNvSpPr>
            <a:spLocks noGrp="1"/>
          </p:cNvSpPr>
          <p:nvPr>
            <p:ph type="sldNum" sz="quarter" idx="10"/>
          </p:nvPr>
        </p:nvSpPr>
        <p:spPr/>
        <p:txBody>
          <a:bodyPr/>
          <a:lstStyle/>
          <a:p>
            <a:fld id="{64E24E6C-02B9-4E1F-9F4C-3E9BE1B241E2}"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2904433B-2B68-4ADA-AD8C-EA69DA9DF599}"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54823EB-664C-42C8-AA4B-88DE705AE845}" type="slidenum">
              <a:rPr lang="en-US"/>
              <a:pPr/>
              <a:t>6</a:t>
            </a:fld>
            <a:endParaRPr lang="en-US"/>
          </a:p>
        </p:txBody>
      </p:sp>
      <p:sp>
        <p:nvSpPr>
          <p:cNvPr id="211970" name="Rectangle 2"/>
          <p:cNvSpPr>
            <a:spLocks noGrp="1" noChangeArrowheads="1"/>
          </p:cNvSpPr>
          <p:nvPr>
            <p:ph type="body" idx="1"/>
          </p:nvPr>
        </p:nvSpPr>
        <p:spPr bwMode="auto">
          <a:xfrm>
            <a:off x="914819" y="4344110"/>
            <a:ext cx="5028365" cy="4114643"/>
          </a:xfrm>
          <a:prstGeom prst="rect">
            <a:avLst/>
          </a:prstGeom>
          <a:solidFill>
            <a:srgbClr val="FFFFFF"/>
          </a:solidFill>
          <a:ln>
            <a:solidFill>
              <a:srgbClr val="000000"/>
            </a:solidFill>
            <a:miter lim="800000"/>
            <a:headEnd/>
            <a:tailEnd/>
          </a:ln>
        </p:spPr>
        <p:txBody>
          <a:bodyPr lIns="91954" tIns="45978" rIns="91954" bIns="45978"/>
          <a:lstStyle/>
          <a:p>
            <a:r>
              <a:rPr lang="en-US" dirty="0" smtClean="0"/>
              <a:t>Question: Has anyone taken their at-school release day yet?</a:t>
            </a:r>
          </a:p>
          <a:p>
            <a:endParaRPr lang="en-US" dirty="0" smtClean="0"/>
          </a:p>
          <a:p>
            <a:r>
              <a:rPr lang="en-US" dirty="0" smtClean="0"/>
              <a:t>We </a:t>
            </a:r>
            <a:r>
              <a:rPr lang="en-US" dirty="0"/>
              <a:t>are going to focus on the </a:t>
            </a:r>
            <a:r>
              <a:rPr lang="en-US" dirty="0" smtClean="0"/>
              <a:t>co-planning  </a:t>
            </a:r>
            <a:r>
              <a:rPr lang="en-US" dirty="0"/>
              <a:t>because that is where coaches make substantive contributions and help them make informed professional judgment.  LESSON </a:t>
            </a:r>
            <a:r>
              <a:rPr lang="en-US" dirty="0" smtClean="0"/>
              <a:t>PLANNING using the 3 Part</a:t>
            </a:r>
            <a:r>
              <a:rPr lang="en-US" baseline="0" dirty="0" smtClean="0"/>
              <a:t> Lesson format.</a:t>
            </a:r>
            <a:endParaRPr lang="en-US" dirty="0"/>
          </a:p>
          <a:p>
            <a:endParaRPr lang="en-US" dirty="0"/>
          </a:p>
          <a:p>
            <a:r>
              <a:rPr lang="en-US" dirty="0"/>
              <a:t>Need to make bridge between this slide and moving to thinking about the role of curriculum materials and coaching.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Authentic infusion of literacy into your subject</a:t>
            </a:r>
            <a:r>
              <a:rPr lang="en-US" baseline="0" dirty="0" smtClean="0"/>
              <a:t> area. Now that the OSSLT is done, how else can you infuse a literacy skill into a lesson or activity?</a:t>
            </a:r>
          </a:p>
          <a:p>
            <a:endParaRPr lang="en-US" baseline="0" dirty="0" smtClean="0"/>
          </a:p>
          <a:p>
            <a:r>
              <a:rPr lang="en-US" baseline="0" dirty="0" smtClean="0"/>
              <a:t>DI: Looking at the first page you’ll note we differentiate based on Readiness, Interest, and Preferences. What makes most sense in regard to your lesson or activity? Where will you differentiate: Minds On, Action, Consolidation? It’s up to you…professional </a:t>
            </a:r>
            <a:r>
              <a:rPr lang="en-US" baseline="0" dirty="0" err="1" smtClean="0"/>
              <a:t>judgement</a:t>
            </a:r>
            <a:r>
              <a:rPr lang="en-US" baseline="0" dirty="0" smtClean="0"/>
              <a:t>.</a:t>
            </a:r>
          </a:p>
          <a:p>
            <a:endParaRPr lang="en-US" baseline="0" dirty="0" smtClean="0"/>
          </a:p>
          <a:p>
            <a:r>
              <a:rPr lang="en-US" baseline="0" dirty="0" smtClean="0"/>
              <a:t>Scaffolding: how will this be done? </a:t>
            </a:r>
            <a:r>
              <a:rPr lang="en-US" baseline="0" dirty="0" err="1" smtClean="0"/>
              <a:t>Modelling</a:t>
            </a:r>
            <a:r>
              <a:rPr lang="en-US" baseline="0" dirty="0" smtClean="0"/>
              <a:t> and Demonstrating? Guided Practice?</a:t>
            </a:r>
          </a:p>
          <a:p>
            <a:r>
              <a:rPr lang="en-US" baseline="0" dirty="0" smtClean="0"/>
              <a:t>Assessment and Evaluation: we’ll get to this later.</a:t>
            </a:r>
            <a:endParaRPr lang="en-CA" dirty="0"/>
          </a:p>
        </p:txBody>
      </p:sp>
      <p:sp>
        <p:nvSpPr>
          <p:cNvPr id="4" name="Slide Number Placeholder 3"/>
          <p:cNvSpPr>
            <a:spLocks noGrp="1"/>
          </p:cNvSpPr>
          <p:nvPr>
            <p:ph type="sldNum" sz="quarter" idx="10"/>
          </p:nvPr>
        </p:nvSpPr>
        <p:spPr/>
        <p:txBody>
          <a:bodyPr/>
          <a:lstStyle/>
          <a:p>
            <a:fld id="{2E08C01F-ADC0-417B-8661-540F66104977}" type="slidenum">
              <a:rPr lang="en-CA" smtClean="0"/>
              <a:pPr/>
              <a:t>7</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 are your learners? What needs do</a:t>
            </a:r>
            <a:r>
              <a:rPr lang="en-US" baseline="0" dirty="0" smtClean="0"/>
              <a:t> they have?</a:t>
            </a:r>
          </a:p>
          <a:p>
            <a:r>
              <a:rPr lang="en-US" dirty="0" smtClean="0"/>
              <a:t>How are texts</a:t>
            </a:r>
            <a:r>
              <a:rPr lang="en-US" baseline="0" dirty="0" smtClean="0"/>
              <a:t> in your subject area unique? What challenges do they have for struggling readers?</a:t>
            </a:r>
          </a:p>
          <a:p>
            <a:r>
              <a:rPr lang="en-US" baseline="0" dirty="0" smtClean="0"/>
              <a:t>Let’s look at the codes and conventions.</a:t>
            </a:r>
            <a:endParaRPr lang="en-CA" dirty="0"/>
          </a:p>
        </p:txBody>
      </p:sp>
      <p:sp>
        <p:nvSpPr>
          <p:cNvPr id="4" name="Slide Number Placeholder 3"/>
          <p:cNvSpPr>
            <a:spLocks noGrp="1"/>
          </p:cNvSpPr>
          <p:nvPr>
            <p:ph type="sldNum" sz="quarter" idx="10"/>
          </p:nvPr>
        </p:nvSpPr>
        <p:spPr/>
        <p:txBody>
          <a:bodyPr/>
          <a:lstStyle/>
          <a:p>
            <a:fld id="{2E08C01F-ADC0-417B-8661-540F66104977}" type="slidenum">
              <a:rPr lang="en-CA" smtClean="0"/>
              <a:pPr/>
              <a:t>8</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can vary from subject area to subject area but critical literacy shows</a:t>
            </a:r>
            <a:r>
              <a:rPr lang="en-US" baseline="0" dirty="0" smtClean="0"/>
              <a:t> us that a basic understanding of visual and print codes is essential for deeper synthesis of information.</a:t>
            </a:r>
          </a:p>
          <a:p>
            <a:r>
              <a:rPr lang="en-US" baseline="0" dirty="0" smtClean="0"/>
              <a:t>Also bias / slant can be infused into news reports, internet sites, etc </a:t>
            </a:r>
            <a:endParaRPr lang="en-US" dirty="0"/>
          </a:p>
        </p:txBody>
      </p:sp>
      <p:sp>
        <p:nvSpPr>
          <p:cNvPr id="4" name="Slide Number Placeholder 3"/>
          <p:cNvSpPr>
            <a:spLocks noGrp="1"/>
          </p:cNvSpPr>
          <p:nvPr>
            <p:ph type="sldNum" sz="quarter" idx="10"/>
          </p:nvPr>
        </p:nvSpPr>
        <p:spPr/>
        <p:txBody>
          <a:bodyPr/>
          <a:lstStyle/>
          <a:p>
            <a:fld id="{347D05BC-E163-4AD6-ADDC-35445A697FE8}"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B8DD24-BF16-4E7A-B9A7-D38847492E62}" type="slidenum">
              <a:rPr lang="en-US"/>
              <a:pPr/>
              <a:t>10</a:t>
            </a:fld>
            <a:endParaRPr 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r>
              <a:rPr lang="en-US" dirty="0"/>
              <a:t>Find a page in your textbook that contains a lot of information</a:t>
            </a:r>
            <a:r>
              <a:rPr lang="en-US" dirty="0" smtClean="0"/>
              <a:t>.</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2E08C01F-ADC0-417B-8661-540F66104977}" type="slidenum">
              <a:rPr lang="en-CA" smtClean="0"/>
              <a:pPr/>
              <a:t>11</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200" kern="1200" baseline="0" dirty="0" smtClean="0">
                <a:solidFill>
                  <a:schemeClr val="tx1"/>
                </a:solidFill>
                <a:latin typeface="+mn-lt"/>
                <a:ea typeface="+mn-ea"/>
                <a:cs typeface="+mn-cs"/>
              </a:rPr>
              <a:t>http://ak.imgag.com/imgag/product/preview/flash/bws8Shell.swf?ihost=http://ak.imgag.c</a:t>
            </a:r>
          </a:p>
          <a:p>
            <a:r>
              <a:rPr lang="en-CA" sz="1200" kern="1200" baseline="0" dirty="0" err="1" smtClean="0">
                <a:solidFill>
                  <a:schemeClr val="tx1"/>
                </a:solidFill>
                <a:latin typeface="+mn-lt"/>
                <a:ea typeface="+mn-ea"/>
                <a:cs typeface="+mn-cs"/>
              </a:rPr>
              <a:t>om</a:t>
            </a:r>
            <a:r>
              <a:rPr lang="en-CA" sz="1200" kern="1200" baseline="0" dirty="0" smtClean="0">
                <a:solidFill>
                  <a:schemeClr val="tx1"/>
                </a:solidFill>
                <a:latin typeface="+mn-lt"/>
                <a:ea typeface="+mn-ea"/>
                <a:cs typeface="+mn-cs"/>
              </a:rPr>
              <a:t>/</a:t>
            </a:r>
            <a:r>
              <a:rPr lang="en-CA" sz="1200" kern="1200" baseline="0" dirty="0" err="1" smtClean="0">
                <a:solidFill>
                  <a:schemeClr val="tx1"/>
                </a:solidFill>
                <a:latin typeface="+mn-lt"/>
                <a:ea typeface="+mn-ea"/>
                <a:cs typeface="+mn-cs"/>
              </a:rPr>
              <a:t>imgag&amp;brandldrPath</a:t>
            </a:r>
            <a:r>
              <a:rPr lang="en-CA" sz="1200" kern="1200" baseline="0" dirty="0" smtClean="0">
                <a:solidFill>
                  <a:schemeClr val="tx1"/>
                </a:solidFill>
                <a:latin typeface="+mn-lt"/>
                <a:ea typeface="+mn-ea"/>
                <a:cs typeface="+mn-cs"/>
              </a:rPr>
              <a:t>=/product/full/el/&amp;</a:t>
            </a:r>
            <a:r>
              <a:rPr lang="en-CA" sz="1200" kern="1200" baseline="0" dirty="0" err="1" smtClean="0">
                <a:solidFill>
                  <a:schemeClr val="tx1"/>
                </a:solidFill>
                <a:latin typeface="+mn-lt"/>
                <a:ea typeface="+mn-ea"/>
                <a:cs typeface="+mn-cs"/>
              </a:rPr>
              <a:t>cardNum</a:t>
            </a:r>
            <a:r>
              <a:rPr lang="en-CA" sz="1200" kern="1200" baseline="0" dirty="0" smtClean="0">
                <a:solidFill>
                  <a:schemeClr val="tx1"/>
                </a:solidFill>
                <a:latin typeface="+mn-lt"/>
                <a:ea typeface="+mn-ea"/>
                <a:cs typeface="+mn-cs"/>
              </a:rPr>
              <a:t>=/product/full/</a:t>
            </a:r>
            <a:r>
              <a:rPr lang="en-CA" sz="1200" kern="1200" baseline="0" dirty="0" err="1" smtClean="0">
                <a:solidFill>
                  <a:schemeClr val="tx1"/>
                </a:solidFill>
                <a:latin typeface="+mn-lt"/>
                <a:ea typeface="+mn-ea"/>
                <a:cs typeface="+mn-cs"/>
              </a:rPr>
              <a:t>ap</a:t>
            </a:r>
            <a:r>
              <a:rPr lang="en-CA" sz="1200" kern="1200" baseline="0" dirty="0" smtClean="0">
                <a:solidFill>
                  <a:schemeClr val="tx1"/>
                </a:solidFill>
                <a:latin typeface="+mn-lt"/>
                <a:ea typeface="+mn-ea"/>
                <a:cs typeface="+mn-cs"/>
              </a:rPr>
              <a:t>/3125133/graphic1</a:t>
            </a:r>
          </a:p>
          <a:p>
            <a:endParaRPr lang="en-US" dirty="0" smtClean="0"/>
          </a:p>
          <a:p>
            <a:r>
              <a:rPr lang="en-US" dirty="0" smtClean="0"/>
              <a:t>Play to illustrate codes and conventions associated</a:t>
            </a:r>
            <a:r>
              <a:rPr lang="en-US" baseline="0" dirty="0" smtClean="0"/>
              <a:t> with Halloween.</a:t>
            </a:r>
          </a:p>
          <a:p>
            <a:r>
              <a:rPr lang="en-US" baseline="0" dirty="0" smtClean="0"/>
              <a:t>Have attendees fill in the </a:t>
            </a:r>
            <a:r>
              <a:rPr lang="en-US" u="sng" baseline="0" dirty="0" smtClean="0"/>
              <a:t>content area texts </a:t>
            </a:r>
            <a:r>
              <a:rPr lang="en-US" baseline="0" dirty="0" smtClean="0"/>
              <a:t>handout beginning with Halloween.</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47D05BC-E163-4AD6-ADDC-35445A697FE8}"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51EF98C0-C59F-4283-96AF-CBA6FA718BAF}" type="datetimeFigureOut">
              <a:rPr lang="en-CA" smtClean="0"/>
              <a:pPr/>
              <a:t>16/04/2012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54935B9-9689-4BF5-AA50-92E49CECA2E8}"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1EF98C0-C59F-4283-96AF-CBA6FA718BAF}" type="datetimeFigureOut">
              <a:rPr lang="en-CA" smtClean="0"/>
              <a:pPr/>
              <a:t>16/04/2012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54935B9-9689-4BF5-AA50-92E49CECA2E8}"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1EF98C0-C59F-4283-96AF-CBA6FA718BAF}" type="datetimeFigureOut">
              <a:rPr lang="en-CA" smtClean="0"/>
              <a:pPr/>
              <a:t>16/04/2012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54935B9-9689-4BF5-AA50-92E49CECA2E8}" type="slidenum">
              <a:rPr lang="en-CA" smtClean="0"/>
              <a:pPr/>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5694AA05-75CB-4CC5-B250-F1FEB8BC895D}" type="slidenum">
              <a:rPr lang="en-US"/>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Obj">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half" idx="3"/>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8400"/>
            <a:ext cx="2133600" cy="457200"/>
          </a:xfrm>
        </p:spPr>
        <p:txBody>
          <a:bodyPr/>
          <a:lstStyle>
            <a:lvl1pPr>
              <a:defRPr/>
            </a:lvl1pPr>
          </a:lstStyle>
          <a:p>
            <a:endParaRPr lang="en-US" dirty="0"/>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dirty="0"/>
          </a:p>
        </p:txBody>
      </p:sp>
      <p:sp>
        <p:nvSpPr>
          <p:cNvPr id="8" name="Slide Number Placeholder 7"/>
          <p:cNvSpPr>
            <a:spLocks noGrp="1"/>
          </p:cNvSpPr>
          <p:nvPr>
            <p:ph type="sldNum" sz="quarter" idx="12"/>
          </p:nvPr>
        </p:nvSpPr>
        <p:spPr>
          <a:xfrm>
            <a:off x="6553200" y="6248400"/>
            <a:ext cx="2133600" cy="457200"/>
          </a:xfrm>
        </p:spPr>
        <p:txBody>
          <a:bodyPr/>
          <a:lstStyle>
            <a:lvl1pPr>
              <a:defRPr/>
            </a:lvl1pPr>
          </a:lstStyle>
          <a:p>
            <a:fld id="{8B252FFC-7DE4-4B43-A8A8-EC3F9E22B35D}"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1EF98C0-C59F-4283-96AF-CBA6FA718BAF}" type="datetimeFigureOut">
              <a:rPr lang="en-CA" smtClean="0"/>
              <a:pPr/>
              <a:t>16/04/2012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54935B9-9689-4BF5-AA50-92E49CECA2E8}"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EF98C0-C59F-4283-96AF-CBA6FA718BAF}" type="datetimeFigureOut">
              <a:rPr lang="en-CA" smtClean="0"/>
              <a:pPr/>
              <a:t>16/04/2012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54935B9-9689-4BF5-AA50-92E49CECA2E8}"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51EF98C0-C59F-4283-96AF-CBA6FA718BAF}" type="datetimeFigureOut">
              <a:rPr lang="en-CA" smtClean="0"/>
              <a:pPr/>
              <a:t>16/04/2012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54935B9-9689-4BF5-AA50-92E49CECA2E8}"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51EF98C0-C59F-4283-96AF-CBA6FA718BAF}" type="datetimeFigureOut">
              <a:rPr lang="en-CA" smtClean="0"/>
              <a:pPr/>
              <a:t>16/04/2012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D54935B9-9689-4BF5-AA50-92E49CECA2E8}"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51EF98C0-C59F-4283-96AF-CBA6FA718BAF}" type="datetimeFigureOut">
              <a:rPr lang="en-CA" smtClean="0"/>
              <a:pPr/>
              <a:t>16/04/2012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D54935B9-9689-4BF5-AA50-92E49CECA2E8}"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F98C0-C59F-4283-96AF-CBA6FA718BAF}" type="datetimeFigureOut">
              <a:rPr lang="en-CA" smtClean="0"/>
              <a:pPr/>
              <a:t>16/04/2012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D54935B9-9689-4BF5-AA50-92E49CECA2E8}"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EF98C0-C59F-4283-96AF-CBA6FA718BAF}" type="datetimeFigureOut">
              <a:rPr lang="en-CA" smtClean="0"/>
              <a:pPr/>
              <a:t>16/04/2012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54935B9-9689-4BF5-AA50-92E49CECA2E8}"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EF98C0-C59F-4283-96AF-CBA6FA718BAF}" type="datetimeFigureOut">
              <a:rPr lang="en-CA" smtClean="0"/>
              <a:pPr/>
              <a:t>16/04/2012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54935B9-9689-4BF5-AA50-92E49CECA2E8}"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F98C0-C59F-4283-96AF-CBA6FA718BAF}" type="datetimeFigureOut">
              <a:rPr lang="en-CA" smtClean="0"/>
              <a:pPr/>
              <a:t>16/04/2012</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4935B9-9689-4BF5-AA50-92E49CECA2E8}"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ak.imgag.com/imgag/product/preview/flash/bws8Shell.swf?ihost=http://ak.imgag.c"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edugains.ca/newsite/literacy2/supportsboyliteracy.html"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2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470025"/>
          </a:xfrm>
        </p:spPr>
        <p:txBody>
          <a:bodyPr>
            <a:noAutofit/>
          </a:bodyPr>
          <a:lstStyle/>
          <a:p>
            <a:r>
              <a:rPr lang="en-US" sz="8000" b="1" dirty="0" smtClean="0">
                <a:latin typeface="Comic Sans MS" pitchFamily="66" charset="0"/>
              </a:rPr>
              <a:t>Coaching Day 2</a:t>
            </a:r>
            <a:endParaRPr lang="en-CA" sz="8000" b="1" dirty="0">
              <a:latin typeface="Comic Sans MS" pitchFamily="66" charset="0"/>
            </a:endParaRPr>
          </a:p>
        </p:txBody>
      </p:sp>
      <p:sp>
        <p:nvSpPr>
          <p:cNvPr id="6" name="Text Placeholder 2"/>
          <p:cNvSpPr txBox="1">
            <a:spLocks/>
          </p:cNvSpPr>
          <p:nvPr/>
        </p:nvSpPr>
        <p:spPr>
          <a:xfrm>
            <a:off x="457200" y="2133600"/>
            <a:ext cx="3886200" cy="4191000"/>
          </a:xfrm>
          <a:prstGeom prst="rect">
            <a:avLst/>
          </a:prstGeom>
          <a:solidFill>
            <a:schemeClr val="accent6">
              <a:lumMod val="40000"/>
              <a:lumOff val="60000"/>
            </a:schemeClr>
          </a:solidFill>
          <a:ln>
            <a:solidFill>
              <a:schemeClr val="tx1"/>
            </a:solidFill>
          </a:ln>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Part 1: Minds On</a:t>
            </a:r>
            <a:endParaRPr kumimoji="0" lang="en-US" sz="1900" b="0" i="0" u="none" strike="noStrike" kern="1200" cap="none" spc="0" normalizeH="0" baseline="0" noProof="0" dirty="0" smtClean="0">
              <a:ln>
                <a:noFill/>
              </a:ln>
              <a:solidFill>
                <a:schemeClr val="tx1"/>
              </a:solidFill>
              <a:effectLst/>
              <a:uLnTx/>
              <a:uFillTx/>
              <a:latin typeface="+mn-lt"/>
              <a:ea typeface="+mn-ea"/>
              <a:cs typeface="+mn-cs"/>
            </a:endParaRPr>
          </a:p>
          <a:p>
            <a:pPr marL="1257300" lvl="2" indent="-342900">
              <a:spcBef>
                <a:spcPct val="20000"/>
              </a:spcBef>
              <a:buFont typeface="Arial" pitchFamily="34" charset="0"/>
              <a:buChar char="•"/>
            </a:pPr>
            <a:r>
              <a:rPr kumimoji="0" lang="en-US" sz="2400" b="0" i="0" u="none" strike="noStrike" kern="1200" cap="none" spc="0" normalizeH="0" baseline="0" noProof="0" dirty="0" smtClean="0">
                <a:ln>
                  <a:noFill/>
                </a:ln>
                <a:solidFill>
                  <a:srgbClr val="002060"/>
                </a:solidFill>
                <a:effectLst/>
                <a:uLnTx/>
                <a:uFillTx/>
                <a:latin typeface="+mn-lt"/>
                <a:ea typeface="+mn-ea"/>
                <a:cs typeface="+mn-cs"/>
              </a:rPr>
              <a:t>Review</a:t>
            </a:r>
            <a:endParaRPr lang="en-US" sz="2400" dirty="0" smtClean="0">
              <a:solidFill>
                <a:srgbClr val="002060"/>
              </a:solidFill>
            </a:endParaRPr>
          </a:p>
          <a:p>
            <a:pPr marL="1257300" lvl="2" indent="-342900">
              <a:spcBef>
                <a:spcPct val="20000"/>
              </a:spcBef>
              <a:buFont typeface="Arial" pitchFamily="34" charset="0"/>
              <a:buChar char="•"/>
            </a:pPr>
            <a:r>
              <a:rPr lang="en-US" sz="2400" dirty="0" smtClean="0">
                <a:solidFill>
                  <a:srgbClr val="002060"/>
                </a:solidFill>
              </a:rPr>
              <a:t>3 Part Lesson</a:t>
            </a:r>
            <a:endParaRPr kumimoji="0" lang="en-US" sz="2200" b="0" i="0"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Part 2: Action</a:t>
            </a:r>
          </a:p>
          <a:p>
            <a:pPr marL="1257300" lvl="2" indent="-342900">
              <a:spcBef>
                <a:spcPct val="20000"/>
              </a:spcBef>
              <a:buFont typeface="Arial" pitchFamily="34" charset="0"/>
              <a:buChar char="•"/>
            </a:pPr>
            <a:r>
              <a:rPr lang="en-US" sz="2200" dirty="0" smtClean="0">
                <a:solidFill>
                  <a:srgbClr val="002060"/>
                </a:solidFill>
              </a:rPr>
              <a:t>Codes and Conventions</a:t>
            </a:r>
            <a:endParaRPr kumimoji="0" lang="en-US" sz="2200" b="0" i="0" u="none" strike="noStrike" kern="1200" cap="none" spc="0" normalizeH="0" baseline="0" noProof="0" dirty="0" smtClean="0">
              <a:ln>
                <a:noFill/>
              </a:ln>
              <a:solidFill>
                <a:srgbClr val="002060"/>
              </a:solidFill>
              <a:effectLst/>
              <a:uLnTx/>
              <a:uFillTx/>
              <a:latin typeface="+mn-lt"/>
              <a:ea typeface="+mn-ea"/>
              <a:cs typeface="+mn-cs"/>
            </a:endParaRPr>
          </a:p>
          <a:p>
            <a:pPr marL="1257300" lvl="2" indent="-342900">
              <a:spcBef>
                <a:spcPct val="20000"/>
              </a:spcBef>
              <a:buFont typeface="Arial" pitchFamily="34" charset="0"/>
              <a:buChar char="•"/>
            </a:pPr>
            <a:r>
              <a:rPr kumimoji="0" lang="en-US" sz="2200" b="0" i="0" u="none" strike="noStrike" kern="1200" cap="none" spc="0" normalizeH="0" baseline="0" noProof="0" dirty="0" err="1" smtClean="0">
                <a:ln>
                  <a:noFill/>
                </a:ln>
                <a:solidFill>
                  <a:srgbClr val="002060"/>
                </a:solidFill>
                <a:effectLst/>
                <a:uLnTx/>
                <a:uFillTx/>
                <a:latin typeface="+mn-lt"/>
                <a:ea typeface="+mn-ea"/>
                <a:cs typeface="+mn-cs"/>
              </a:rPr>
              <a:t>Metacognition</a:t>
            </a:r>
            <a:endParaRPr kumimoji="0" lang="en-US" sz="2200" b="0" i="0"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Part 3: Consolidation</a:t>
            </a:r>
          </a:p>
          <a:p>
            <a:pPr marL="1257300" lvl="2" indent="-342900">
              <a:spcBef>
                <a:spcPct val="20000"/>
              </a:spcBef>
              <a:buFont typeface="Arial" pitchFamily="34" charset="0"/>
              <a:buChar char="•"/>
            </a:pPr>
            <a:r>
              <a:rPr lang="en-US" sz="2400" dirty="0" smtClean="0">
                <a:solidFill>
                  <a:srgbClr val="002060"/>
                </a:solidFill>
              </a:rPr>
              <a:t>Assessment</a:t>
            </a:r>
            <a:endParaRPr kumimoji="0" lang="en-US" sz="2400" b="0" i="0"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5" name="Picture 4"/>
          <p:cNvPicPr/>
          <p:nvPr/>
        </p:nvPicPr>
        <p:blipFill>
          <a:blip r:embed="rId2" cstate="print">
            <a:clrChange>
              <a:clrFrom>
                <a:srgbClr val="FFFFFF"/>
              </a:clrFrom>
              <a:clrTo>
                <a:srgbClr val="FFFFFF">
                  <a:alpha val="0"/>
                </a:srgbClr>
              </a:clrTo>
            </a:clrChange>
          </a:blip>
          <a:srcRect l="1537" t="22261" r="4158" b="13394"/>
          <a:stretch>
            <a:fillRect/>
          </a:stretch>
        </p:blipFill>
        <p:spPr bwMode="auto">
          <a:xfrm>
            <a:off x="3429000" y="1752600"/>
            <a:ext cx="57150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4"/>
          <p:cNvSpPr txBox="1">
            <a:spLocks noGrp="1"/>
          </p:cNvSpPr>
          <p:nvPr/>
        </p:nvSpPr>
        <p:spPr bwMode="auto">
          <a:xfrm>
            <a:off x="8221134" y="6318647"/>
            <a:ext cx="768351" cy="404813"/>
          </a:xfrm>
          <a:prstGeom prst="rect">
            <a:avLst/>
          </a:prstGeom>
          <a:noFill/>
          <a:ln w="9525">
            <a:noFill/>
            <a:miter lim="800000"/>
            <a:headEnd/>
            <a:tailEnd/>
          </a:ln>
        </p:spPr>
        <p:txBody>
          <a:bodyPr lIns="80165" tIns="40083" rIns="80165" bIns="40083"/>
          <a:lstStyle/>
          <a:p>
            <a:pPr algn="r" defTabSz="801688" eaLnBrk="0" hangingPunct="0"/>
            <a:r>
              <a:rPr lang="en-US" sz="900"/>
              <a:t/>
            </a:r>
            <a:br>
              <a:rPr lang="en-US" sz="900"/>
            </a:br>
            <a:r>
              <a:rPr lang="en-US" sz="900"/>
              <a:t>  S</a:t>
            </a:r>
            <a:fld id="{09ECA411-3A82-4356-A223-D92C582E1B4D}" type="slidenum">
              <a:rPr lang="en-US" sz="900">
                <a:ea typeface="Osaka" pitchFamily="1" charset="-128"/>
              </a:rPr>
              <a:pPr algn="r" defTabSz="801688" eaLnBrk="0" hangingPunct="0"/>
              <a:t>10</a:t>
            </a:fld>
            <a:endParaRPr lang="en-US" sz="900">
              <a:ea typeface="Osaka" pitchFamily="1" charset="-128"/>
            </a:endParaRPr>
          </a:p>
        </p:txBody>
      </p:sp>
      <p:sp>
        <p:nvSpPr>
          <p:cNvPr id="23555" name="Rectangle 2"/>
          <p:cNvSpPr>
            <a:spLocks noGrp="1" noChangeArrowheads="1"/>
          </p:cNvSpPr>
          <p:nvPr>
            <p:ph type="title" idx="4294967295"/>
          </p:nvPr>
        </p:nvSpPr>
        <p:spPr>
          <a:xfrm>
            <a:off x="508000" y="228600"/>
            <a:ext cx="8229600" cy="617935"/>
          </a:xfrm>
          <a:ln/>
        </p:spPr>
        <p:txBody>
          <a:bodyPr>
            <a:normAutofit fontScale="90000"/>
          </a:bodyPr>
          <a:lstStyle/>
          <a:p>
            <a:pPr defTabSz="873125"/>
            <a:r>
              <a:rPr lang="en-US" sz="4200" b="1" dirty="0">
                <a:solidFill>
                  <a:schemeClr val="accent2"/>
                </a:solidFill>
              </a:rPr>
              <a:t>Print and visual elements</a:t>
            </a:r>
            <a:r>
              <a:rPr lang="en-AU" sz="4200" dirty="0">
                <a:solidFill>
                  <a:schemeClr val="accent2"/>
                </a:solidFill>
              </a:rPr>
              <a:t/>
            </a:r>
            <a:br>
              <a:rPr lang="en-AU" sz="4200" dirty="0">
                <a:solidFill>
                  <a:schemeClr val="accent2"/>
                </a:solidFill>
              </a:rPr>
            </a:br>
            <a:endParaRPr lang="en-CA" sz="2300" dirty="0">
              <a:solidFill>
                <a:schemeClr val="accent2"/>
              </a:solidFill>
            </a:endParaRPr>
          </a:p>
        </p:txBody>
      </p:sp>
      <p:sp>
        <p:nvSpPr>
          <p:cNvPr id="23556" name="Text Box 3"/>
          <p:cNvSpPr txBox="1">
            <a:spLocks noGrp="1" noChangeArrowheads="1"/>
          </p:cNvSpPr>
          <p:nvPr>
            <p:ph idx="4294967295"/>
          </p:nvPr>
        </p:nvSpPr>
        <p:spPr>
          <a:xfrm>
            <a:off x="304800" y="800100"/>
            <a:ext cx="8432800" cy="881168"/>
          </a:xfrm>
          <a:ln/>
        </p:spPr>
        <p:txBody>
          <a:bodyPr lIns="80165" tIns="40083" rIns="80165" bIns="40083">
            <a:spAutoFit/>
          </a:bodyPr>
          <a:lstStyle/>
          <a:p>
            <a:pPr marL="266700" indent="-266700" defTabSz="801688">
              <a:spcBef>
                <a:spcPct val="100000"/>
              </a:spcBef>
              <a:buClr>
                <a:srgbClr val="92D050"/>
              </a:buClr>
              <a:buSzPct val="125000"/>
              <a:buFontTx/>
              <a:buNone/>
            </a:pPr>
            <a:r>
              <a:rPr lang="en-US" sz="2600">
                <a:cs typeface="Arial" charset="0"/>
              </a:rPr>
              <a:t>Most content-area texts now incorporate icons, photographs, drawings.</a:t>
            </a:r>
          </a:p>
        </p:txBody>
      </p:sp>
      <p:pic>
        <p:nvPicPr>
          <p:cNvPr id="23558" name="Picture 6" descr="science"/>
          <p:cNvPicPr>
            <a:picLocks noChangeAspect="1" noChangeArrowheads="1"/>
          </p:cNvPicPr>
          <p:nvPr/>
        </p:nvPicPr>
        <p:blipFill>
          <a:blip r:embed="rId3" cstate="print"/>
          <a:srcRect/>
          <a:stretch>
            <a:fillRect/>
          </a:stretch>
        </p:blipFill>
        <p:spPr bwMode="auto">
          <a:xfrm>
            <a:off x="1295400" y="1676400"/>
            <a:ext cx="6629400" cy="3051573"/>
          </a:xfrm>
          <a:prstGeom prst="rect">
            <a:avLst/>
          </a:prstGeom>
          <a:noFill/>
        </p:spPr>
      </p:pic>
      <p:pic>
        <p:nvPicPr>
          <p:cNvPr id="23559" name="Picture 7" descr="Magazine%20Covers%20Web%20Page"/>
          <p:cNvPicPr>
            <a:picLocks noChangeAspect="1" noChangeArrowheads="1"/>
          </p:cNvPicPr>
          <p:nvPr/>
        </p:nvPicPr>
        <p:blipFill>
          <a:blip r:embed="rId4" cstate="print"/>
          <a:srcRect/>
          <a:stretch>
            <a:fillRect/>
          </a:stretch>
        </p:blipFill>
        <p:spPr bwMode="auto">
          <a:xfrm>
            <a:off x="5638800" y="4876800"/>
            <a:ext cx="3048000" cy="1768079"/>
          </a:xfrm>
          <a:prstGeom prst="rect">
            <a:avLst/>
          </a:prstGeom>
          <a:noFill/>
        </p:spPr>
      </p:pic>
      <p:sp>
        <p:nvSpPr>
          <p:cNvPr id="23560" name="Text Box 8"/>
          <p:cNvSpPr txBox="1">
            <a:spLocks noChangeArrowheads="1"/>
          </p:cNvSpPr>
          <p:nvPr/>
        </p:nvSpPr>
        <p:spPr bwMode="auto">
          <a:xfrm>
            <a:off x="457200" y="4876800"/>
            <a:ext cx="4775200" cy="1692771"/>
          </a:xfrm>
          <a:prstGeom prst="rect">
            <a:avLst/>
          </a:prstGeom>
          <a:noFill/>
          <a:ln w="9525">
            <a:noFill/>
            <a:miter lim="800000"/>
            <a:headEnd/>
            <a:tailEnd/>
          </a:ln>
          <a:effectLst/>
        </p:spPr>
        <p:txBody>
          <a:bodyPr>
            <a:spAutoFit/>
          </a:bodyPr>
          <a:lstStyle/>
          <a:p>
            <a:pPr>
              <a:spcBef>
                <a:spcPct val="50000"/>
              </a:spcBef>
            </a:pPr>
            <a:r>
              <a:rPr lang="en-US" sz="2600" dirty="0"/>
              <a:t>Teachers in all subject areas increasingly incorporate viewing texts within their classroom programs.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4"/>
          <p:cNvSpPr txBox="1">
            <a:spLocks noGrp="1"/>
          </p:cNvSpPr>
          <p:nvPr/>
        </p:nvSpPr>
        <p:spPr bwMode="auto">
          <a:xfrm>
            <a:off x="8221134" y="6318647"/>
            <a:ext cx="768351" cy="404813"/>
          </a:xfrm>
          <a:prstGeom prst="rect">
            <a:avLst/>
          </a:prstGeom>
          <a:noFill/>
          <a:ln w="9525">
            <a:noFill/>
            <a:miter lim="800000"/>
            <a:headEnd/>
            <a:tailEnd/>
          </a:ln>
        </p:spPr>
        <p:txBody>
          <a:bodyPr lIns="80165" tIns="40083" rIns="80165" bIns="40083"/>
          <a:lstStyle/>
          <a:p>
            <a:pPr algn="r" defTabSz="801688" eaLnBrk="0" hangingPunct="0"/>
            <a:r>
              <a:rPr lang="en-US" sz="900"/>
              <a:t/>
            </a:r>
            <a:br>
              <a:rPr lang="en-US" sz="900"/>
            </a:br>
            <a:r>
              <a:rPr lang="en-US" sz="900"/>
              <a:t>  S</a:t>
            </a:r>
            <a:fld id="{AF503DF6-32FE-491A-B56F-8F6BD4F849E0}" type="slidenum">
              <a:rPr lang="en-US" sz="900">
                <a:ea typeface="Osaka" pitchFamily="1" charset="-128"/>
              </a:rPr>
              <a:pPr algn="r" defTabSz="801688" eaLnBrk="0" hangingPunct="0"/>
              <a:t>11</a:t>
            </a:fld>
            <a:endParaRPr lang="en-US" sz="900">
              <a:ea typeface="Osaka" pitchFamily="1" charset="-128"/>
            </a:endParaRPr>
          </a:p>
        </p:txBody>
      </p:sp>
      <p:sp>
        <p:nvSpPr>
          <p:cNvPr id="14339" name="Rectangle 2"/>
          <p:cNvSpPr>
            <a:spLocks noGrp="1" noChangeArrowheads="1"/>
          </p:cNvSpPr>
          <p:nvPr>
            <p:ph type="title" idx="4294967295"/>
          </p:nvPr>
        </p:nvSpPr>
        <p:spPr>
          <a:xfrm>
            <a:off x="457200" y="275035"/>
            <a:ext cx="8229600" cy="639365"/>
          </a:xfrm>
        </p:spPr>
        <p:txBody>
          <a:bodyPr>
            <a:normAutofit fontScale="90000"/>
          </a:bodyPr>
          <a:lstStyle/>
          <a:p>
            <a:pPr defTabSz="873125" eaLnBrk="1" hangingPunct="1"/>
            <a:r>
              <a:rPr lang="en-US" sz="4200" dirty="0" smtClean="0">
                <a:solidFill>
                  <a:schemeClr val="accent2"/>
                </a:solidFill>
                <a:cs typeface="Arial" charset="0"/>
              </a:rPr>
              <a:t>In History…</a:t>
            </a:r>
            <a:endParaRPr lang="en-AU" sz="4200" dirty="0" smtClean="0">
              <a:solidFill>
                <a:schemeClr val="accent2"/>
              </a:solidFill>
              <a:cs typeface="Arial" charset="0"/>
            </a:endParaRPr>
          </a:p>
        </p:txBody>
      </p:sp>
      <p:sp>
        <p:nvSpPr>
          <p:cNvPr id="14340" name="Text Box 3"/>
          <p:cNvSpPr>
            <a:spLocks noGrp="1" noChangeArrowheads="1"/>
          </p:cNvSpPr>
          <p:nvPr>
            <p:ph idx="4294967295"/>
          </p:nvPr>
        </p:nvSpPr>
        <p:spPr>
          <a:xfrm>
            <a:off x="571500" y="1017985"/>
            <a:ext cx="8229600" cy="5177729"/>
          </a:xfrm>
        </p:spPr>
        <p:txBody>
          <a:bodyPr lIns="80165" tIns="40083" rIns="80165" bIns="40083">
            <a:spAutoFit/>
          </a:bodyPr>
          <a:lstStyle/>
          <a:p>
            <a:pPr marL="417513" indent="-417513" defTabSz="801688" eaLnBrk="1" hangingPunct="1">
              <a:spcBef>
                <a:spcPct val="10000"/>
              </a:spcBef>
              <a:spcAft>
                <a:spcPct val="10000"/>
              </a:spcAft>
              <a:buClr>
                <a:srgbClr val="92D050"/>
              </a:buClr>
              <a:buSzPct val="125000"/>
            </a:pPr>
            <a:r>
              <a:rPr lang="en-US" sz="2400" dirty="0" smtClean="0">
                <a:cs typeface="Times New Roman" pitchFamily="18" charset="0"/>
              </a:rPr>
              <a:t>map work</a:t>
            </a:r>
          </a:p>
          <a:p>
            <a:pPr marL="417513" indent="-417513" defTabSz="801688" eaLnBrk="1" hangingPunct="1">
              <a:spcBef>
                <a:spcPct val="10000"/>
              </a:spcBef>
              <a:spcAft>
                <a:spcPct val="10000"/>
              </a:spcAft>
              <a:buClr>
                <a:srgbClr val="92D050"/>
              </a:buClr>
              <a:buSzPct val="125000"/>
            </a:pPr>
            <a:r>
              <a:rPr lang="en-US" sz="2400" dirty="0" smtClean="0">
                <a:cs typeface="Times New Roman" pitchFamily="18" charset="0"/>
              </a:rPr>
              <a:t>interpretation of graphs</a:t>
            </a:r>
          </a:p>
          <a:p>
            <a:pPr marL="417513" indent="-417513" defTabSz="801688" eaLnBrk="1" hangingPunct="1">
              <a:spcBef>
                <a:spcPct val="10000"/>
              </a:spcBef>
              <a:spcAft>
                <a:spcPct val="10000"/>
              </a:spcAft>
              <a:buClr>
                <a:srgbClr val="92D050"/>
              </a:buClr>
              <a:buSzPct val="125000"/>
            </a:pPr>
            <a:r>
              <a:rPr lang="en-US" sz="2400" dirty="0" smtClean="0">
                <a:cs typeface="Times New Roman" pitchFamily="18" charset="0"/>
              </a:rPr>
              <a:t>cartoons</a:t>
            </a:r>
          </a:p>
          <a:p>
            <a:pPr marL="417513" indent="-417513" defTabSz="801688" eaLnBrk="1" hangingPunct="1">
              <a:spcBef>
                <a:spcPct val="10000"/>
              </a:spcBef>
              <a:spcAft>
                <a:spcPct val="10000"/>
              </a:spcAft>
              <a:buClr>
                <a:srgbClr val="92D050"/>
              </a:buClr>
              <a:buSzPct val="125000"/>
            </a:pPr>
            <a:r>
              <a:rPr lang="en-US" sz="2400" dirty="0" smtClean="0">
                <a:cs typeface="Times New Roman" pitchFamily="18" charset="0"/>
              </a:rPr>
              <a:t>archival photographs</a:t>
            </a:r>
          </a:p>
          <a:p>
            <a:pPr marL="417513" indent="-417513" defTabSz="801688" eaLnBrk="1" hangingPunct="1">
              <a:spcBef>
                <a:spcPct val="10000"/>
              </a:spcBef>
              <a:spcAft>
                <a:spcPct val="10000"/>
              </a:spcAft>
              <a:buClr>
                <a:srgbClr val="92D050"/>
              </a:buClr>
              <a:buSzPct val="125000"/>
            </a:pPr>
            <a:r>
              <a:rPr lang="en-US" sz="2400" dirty="0" smtClean="0">
                <a:cs typeface="Times New Roman" pitchFamily="18" charset="0"/>
              </a:rPr>
              <a:t>oblique landscape photographs</a:t>
            </a:r>
          </a:p>
          <a:p>
            <a:pPr marL="417513" indent="-417513" defTabSz="801688" eaLnBrk="1" hangingPunct="1">
              <a:spcBef>
                <a:spcPct val="10000"/>
              </a:spcBef>
              <a:spcAft>
                <a:spcPct val="10000"/>
              </a:spcAft>
              <a:buClr>
                <a:srgbClr val="92D050"/>
              </a:buClr>
              <a:buSzPct val="125000"/>
            </a:pPr>
            <a:r>
              <a:rPr lang="en-US" sz="2400" dirty="0" smtClean="0">
                <a:cs typeface="Times New Roman" pitchFamily="18" charset="0"/>
              </a:rPr>
              <a:t>diagrams: timelines, retrieval charts, flow charts, pyramid charts</a:t>
            </a:r>
          </a:p>
          <a:p>
            <a:pPr marL="417513" indent="-417513" defTabSz="801688" eaLnBrk="1" hangingPunct="1">
              <a:spcBef>
                <a:spcPct val="10000"/>
              </a:spcBef>
              <a:spcAft>
                <a:spcPct val="10000"/>
              </a:spcAft>
              <a:buClr>
                <a:srgbClr val="92D050"/>
              </a:buClr>
              <a:buSzPct val="125000"/>
            </a:pPr>
            <a:r>
              <a:rPr lang="en-US" sz="2400" dirty="0" smtClean="0">
                <a:cs typeface="Times New Roman" pitchFamily="18" charset="0"/>
              </a:rPr>
              <a:t>CD-ROM interactive program: </a:t>
            </a:r>
            <a:r>
              <a:rPr lang="en-US" sz="2400" i="1" dirty="0" smtClean="0">
                <a:cs typeface="Times New Roman" pitchFamily="18" charset="0"/>
              </a:rPr>
              <a:t>Walking through the tombs of the Pharaohs</a:t>
            </a:r>
          </a:p>
          <a:p>
            <a:pPr marL="417513" indent="-417513" defTabSz="801688" eaLnBrk="1" hangingPunct="1">
              <a:spcBef>
                <a:spcPct val="10000"/>
              </a:spcBef>
              <a:spcAft>
                <a:spcPct val="10000"/>
              </a:spcAft>
              <a:buClr>
                <a:srgbClr val="92D050"/>
              </a:buClr>
              <a:buSzPct val="125000"/>
            </a:pPr>
            <a:r>
              <a:rPr lang="en-US" sz="2400" dirty="0" smtClean="0">
                <a:cs typeface="Times New Roman" pitchFamily="18" charset="0"/>
              </a:rPr>
              <a:t>documentary film:</a:t>
            </a:r>
            <a:r>
              <a:rPr lang="en-US" sz="2400" i="1" dirty="0" smtClean="0">
                <a:cs typeface="Times New Roman" pitchFamily="18" charset="0"/>
              </a:rPr>
              <a:t> The building of the pyramids</a:t>
            </a:r>
          </a:p>
          <a:p>
            <a:pPr marL="417513" indent="-417513" defTabSz="801688" eaLnBrk="1" hangingPunct="1">
              <a:spcBef>
                <a:spcPct val="10000"/>
              </a:spcBef>
              <a:spcAft>
                <a:spcPct val="10000"/>
              </a:spcAft>
              <a:buClr>
                <a:srgbClr val="92D050"/>
              </a:buClr>
              <a:buSzPct val="125000"/>
            </a:pPr>
            <a:r>
              <a:rPr lang="en-US" sz="2400" dirty="0" smtClean="0">
                <a:cs typeface="Times New Roman" pitchFamily="18" charset="0"/>
              </a:rPr>
              <a:t>museum visit</a:t>
            </a:r>
          </a:p>
          <a:p>
            <a:pPr marL="417513" indent="-417513" defTabSz="801688" eaLnBrk="1" hangingPunct="1">
              <a:spcBef>
                <a:spcPct val="10000"/>
              </a:spcBef>
              <a:spcAft>
                <a:spcPct val="10000"/>
              </a:spcAft>
              <a:buClr>
                <a:srgbClr val="92D050"/>
              </a:buClr>
              <a:buSzPct val="125000"/>
            </a:pPr>
            <a:r>
              <a:rPr lang="en-US" sz="2400" dirty="0" smtClean="0">
                <a:cs typeface="Times New Roman" pitchFamily="18" charset="0"/>
              </a:rPr>
              <a:t>World Wide Web</a:t>
            </a:r>
            <a:r>
              <a:rPr lang="en-AU" sz="2400" dirty="0" smtClean="0">
                <a:cs typeface="Arial" charset="0"/>
              </a:rPr>
              <a:t> </a:t>
            </a:r>
          </a:p>
        </p:txBody>
      </p:sp>
      <p:sp>
        <p:nvSpPr>
          <p:cNvPr id="14341" name="Footer Placeholder 1"/>
          <p:cNvSpPr txBox="1">
            <a:spLocks noGrp="1"/>
          </p:cNvSpPr>
          <p:nvPr/>
        </p:nvSpPr>
        <p:spPr bwMode="auto">
          <a:xfrm>
            <a:off x="154517" y="6291263"/>
            <a:ext cx="5715000" cy="457200"/>
          </a:xfrm>
          <a:prstGeom prst="rect">
            <a:avLst/>
          </a:prstGeom>
          <a:noFill/>
          <a:ln w="9525">
            <a:noFill/>
            <a:miter lim="800000"/>
            <a:headEnd/>
            <a:tailEnd/>
          </a:ln>
        </p:spPr>
        <p:txBody>
          <a:bodyPr lIns="80165" tIns="40083" rIns="80165" bIns="40083"/>
          <a:lstStyle/>
          <a:p>
            <a:pPr defTabSz="801688" eaLnBrk="0" hangingPunct="0"/>
            <a:r>
              <a:rPr lang="en-US" sz="900" i="1" dirty="0"/>
              <a:t>Stepping Out: Reading and Viewing</a:t>
            </a:r>
            <a:r>
              <a:rPr lang="en-US" sz="900" dirty="0"/>
              <a:t>     S2: What Matters in Reading and Viewing</a:t>
            </a:r>
          </a:p>
          <a:p>
            <a:pPr defTabSz="801688" eaLnBrk="0" hangingPunct="0"/>
            <a:r>
              <a:rPr lang="en-US" sz="900" dirty="0"/>
              <a:t>©Western Australian Minister of Education and Training. Canadian Edition, 2007.</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a:hlinkClick r:id="rId3"/>
          </p:cNvPr>
          <p:cNvPicPr>
            <a:picLocks noChangeAspect="1" noChangeArrowheads="1"/>
          </p:cNvPicPr>
          <p:nvPr/>
        </p:nvPicPr>
        <p:blipFill>
          <a:blip r:embed="rId4" cstate="print"/>
          <a:srcRect l="14000" t="23333" r="14000" b="10000"/>
          <a:stretch>
            <a:fillRect/>
          </a:stretch>
        </p:blipFill>
        <p:spPr bwMode="auto">
          <a:xfrm>
            <a:off x="762000" y="609600"/>
            <a:ext cx="7571232"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txBox="1">
            <a:spLocks noGrp="1"/>
          </p:cNvSpPr>
          <p:nvPr/>
        </p:nvSpPr>
        <p:spPr bwMode="auto">
          <a:xfrm>
            <a:off x="8221134" y="6318647"/>
            <a:ext cx="768351" cy="404813"/>
          </a:xfrm>
          <a:prstGeom prst="rect">
            <a:avLst/>
          </a:prstGeom>
          <a:noFill/>
          <a:ln w="9525">
            <a:noFill/>
            <a:miter lim="800000"/>
            <a:headEnd/>
            <a:tailEnd/>
          </a:ln>
        </p:spPr>
        <p:txBody>
          <a:bodyPr lIns="80165" tIns="40083" rIns="80165" bIns="40083"/>
          <a:lstStyle/>
          <a:p>
            <a:pPr algn="r" defTabSz="801688" eaLnBrk="0" hangingPunct="0"/>
            <a:r>
              <a:rPr lang="en-US" sz="900"/>
              <a:t/>
            </a:r>
            <a:br>
              <a:rPr lang="en-US" sz="900"/>
            </a:br>
            <a:r>
              <a:rPr lang="en-US" sz="900"/>
              <a:t>  S</a:t>
            </a:r>
            <a:fld id="{BF816C8A-C358-42BF-8B3D-53C4BEC271E9}" type="slidenum">
              <a:rPr lang="en-US" sz="900">
                <a:ea typeface="Osaka" pitchFamily="1" charset="-128"/>
              </a:rPr>
              <a:pPr algn="r" defTabSz="801688" eaLnBrk="0" hangingPunct="0"/>
              <a:t>13</a:t>
            </a:fld>
            <a:endParaRPr lang="en-US" sz="900">
              <a:ea typeface="Osaka" pitchFamily="1" charset="-128"/>
            </a:endParaRPr>
          </a:p>
        </p:txBody>
      </p:sp>
      <p:sp>
        <p:nvSpPr>
          <p:cNvPr id="17411" name="Text Box 5"/>
          <p:cNvSpPr txBox="1">
            <a:spLocks noChangeArrowheads="1"/>
          </p:cNvSpPr>
          <p:nvPr/>
        </p:nvSpPr>
        <p:spPr bwMode="auto">
          <a:xfrm>
            <a:off x="228600" y="242888"/>
            <a:ext cx="8686799" cy="707886"/>
          </a:xfrm>
          <a:prstGeom prst="rect">
            <a:avLst/>
          </a:prstGeom>
          <a:noFill/>
          <a:ln w="9525">
            <a:noFill/>
            <a:miter lim="800000"/>
            <a:headEnd/>
            <a:tailEnd/>
          </a:ln>
        </p:spPr>
        <p:txBody>
          <a:bodyPr wrap="square">
            <a:spAutoFit/>
          </a:bodyPr>
          <a:lstStyle/>
          <a:p>
            <a:pPr algn="ctr" defTabSz="873125"/>
            <a:r>
              <a:rPr lang="en-US" sz="4000" dirty="0">
                <a:solidFill>
                  <a:schemeClr val="accent2"/>
                </a:solidFill>
                <a:cs typeface="Arial" charset="0"/>
              </a:rPr>
              <a:t>Codes and conventions </a:t>
            </a:r>
            <a:r>
              <a:rPr lang="en-US" sz="4000" dirty="0" smtClean="0">
                <a:solidFill>
                  <a:schemeClr val="accent2"/>
                </a:solidFill>
                <a:cs typeface="Arial" charset="0"/>
              </a:rPr>
              <a:t>of </a:t>
            </a:r>
            <a:r>
              <a:rPr lang="en-US" sz="4000" dirty="0">
                <a:solidFill>
                  <a:schemeClr val="accent2"/>
                </a:solidFill>
                <a:cs typeface="Arial" charset="0"/>
              </a:rPr>
              <a:t>texts</a:t>
            </a:r>
            <a:endParaRPr lang="en-AU" sz="4000" dirty="0">
              <a:solidFill>
                <a:schemeClr val="accent2"/>
              </a:solidFill>
              <a:cs typeface="Arial" charset="0"/>
            </a:endParaRPr>
          </a:p>
        </p:txBody>
      </p:sp>
      <p:sp>
        <p:nvSpPr>
          <p:cNvPr id="17412" name="Right Arrow 7"/>
          <p:cNvSpPr>
            <a:spLocks noChangeArrowheads="1"/>
          </p:cNvSpPr>
          <p:nvPr/>
        </p:nvSpPr>
        <p:spPr bwMode="auto">
          <a:xfrm>
            <a:off x="7315200" y="6324600"/>
            <a:ext cx="857251" cy="159544"/>
          </a:xfrm>
          <a:prstGeom prst="rightArrow">
            <a:avLst>
              <a:gd name="adj1" fmla="val 50000"/>
              <a:gd name="adj2" fmla="val 50373"/>
            </a:avLst>
          </a:prstGeom>
          <a:solidFill>
            <a:srgbClr val="92D050"/>
          </a:solidFill>
          <a:ln w="9525" algn="ctr">
            <a:solidFill>
              <a:schemeClr val="tx1"/>
            </a:solidFill>
            <a:round/>
            <a:headEnd/>
            <a:tailEnd/>
          </a:ln>
        </p:spPr>
        <p:txBody>
          <a:bodyPr/>
          <a:lstStyle/>
          <a:p>
            <a:pPr defTabSz="801688" eaLnBrk="0" hangingPunct="0"/>
            <a:endParaRPr lang="en-US" sz="2100">
              <a:latin typeface="Times" pitchFamily="1" charset="0"/>
            </a:endParaRPr>
          </a:p>
        </p:txBody>
      </p:sp>
      <p:sp>
        <p:nvSpPr>
          <p:cNvPr id="17413" name="Text Box 3"/>
          <p:cNvSpPr txBox="1">
            <a:spLocks noChangeArrowheads="1"/>
          </p:cNvSpPr>
          <p:nvPr/>
        </p:nvSpPr>
        <p:spPr bwMode="auto">
          <a:xfrm>
            <a:off x="457200" y="1219200"/>
            <a:ext cx="8320617" cy="3466491"/>
          </a:xfrm>
          <a:prstGeom prst="rect">
            <a:avLst/>
          </a:prstGeom>
          <a:noFill/>
          <a:ln w="9525">
            <a:noFill/>
            <a:miter lim="800000"/>
            <a:headEnd/>
            <a:tailEnd/>
          </a:ln>
        </p:spPr>
        <p:txBody>
          <a:bodyPr lIns="80165" tIns="40083" rIns="80165" bIns="40083">
            <a:spAutoFit/>
          </a:bodyPr>
          <a:lstStyle/>
          <a:p>
            <a:pPr defTabSz="801688" eaLnBrk="0" hangingPunct="0">
              <a:spcBef>
                <a:spcPct val="50000"/>
              </a:spcBef>
            </a:pPr>
            <a:r>
              <a:rPr lang="en-US" sz="2400" dirty="0">
                <a:cs typeface="Times New Roman" pitchFamily="18" charset="0"/>
              </a:rPr>
              <a:t>Texts incorporate </a:t>
            </a:r>
            <a:r>
              <a:rPr lang="en-US" sz="2400" b="1" dirty="0">
                <a:solidFill>
                  <a:schemeClr val="accent2"/>
                </a:solidFill>
                <a:cs typeface="Times New Roman" pitchFamily="18" charset="0"/>
              </a:rPr>
              <a:t>codes and conventions</a:t>
            </a:r>
            <a:r>
              <a:rPr lang="en-US" sz="2400" dirty="0">
                <a:cs typeface="Times New Roman" pitchFamily="18" charset="0"/>
              </a:rPr>
              <a:t> that communicate particular messages to help make meaning of texts.</a:t>
            </a:r>
            <a:r>
              <a:rPr lang="en-AU" sz="2400" dirty="0">
                <a:cs typeface="Arial" charset="0"/>
              </a:rPr>
              <a:t> Readers use their knowledge of these conventions and codes to help them make meaning of texts.</a:t>
            </a:r>
          </a:p>
          <a:p>
            <a:pPr defTabSz="801688" eaLnBrk="0" hangingPunct="0">
              <a:spcBef>
                <a:spcPct val="50000"/>
              </a:spcBef>
            </a:pPr>
            <a:r>
              <a:rPr lang="en-AU" sz="2400" dirty="0">
                <a:cs typeface="Arial" charset="0"/>
              </a:rPr>
              <a:t>Please turn to the </a:t>
            </a:r>
            <a:r>
              <a:rPr lang="en-AU" sz="2400" dirty="0">
                <a:solidFill>
                  <a:srgbClr val="FF0000"/>
                </a:solidFill>
                <a:cs typeface="Arial" charset="0"/>
              </a:rPr>
              <a:t>“Text Codes and Conventions”</a:t>
            </a:r>
            <a:r>
              <a:rPr lang="en-AU" sz="2400" dirty="0">
                <a:cs typeface="Arial" charset="0"/>
              </a:rPr>
              <a:t> handout. </a:t>
            </a:r>
          </a:p>
          <a:p>
            <a:pPr defTabSz="801688"/>
            <a:r>
              <a:rPr lang="en-US" sz="2400" dirty="0"/>
              <a:t>Fill in the Codes and Conventions of </a:t>
            </a:r>
            <a:r>
              <a:rPr lang="en-US" sz="2400" dirty="0" smtClean="0"/>
              <a:t>a Subject Area Texts</a:t>
            </a:r>
            <a:r>
              <a:rPr lang="en-US" sz="2400" dirty="0"/>
              <a:t>.</a:t>
            </a:r>
          </a:p>
          <a:p>
            <a:pPr defTabSz="801688"/>
            <a:endParaRPr lang="en-US" sz="3200" dirty="0"/>
          </a:p>
          <a:p>
            <a:pPr defTabSz="801688"/>
            <a:r>
              <a:rPr lang="en-US" sz="3200" dirty="0"/>
              <a:t>Discuss with your partner.</a:t>
            </a:r>
            <a:r>
              <a:rPr lang="en-US" sz="1600" b="1" dirty="0">
                <a:cs typeface="Arial" charset="0"/>
              </a:rPr>
              <a:t>					</a:t>
            </a:r>
          </a:p>
        </p:txBody>
      </p:sp>
      <p:sp>
        <p:nvSpPr>
          <p:cNvPr id="17414" name="Footer Placeholder 1"/>
          <p:cNvSpPr txBox="1">
            <a:spLocks noGrp="1"/>
          </p:cNvSpPr>
          <p:nvPr/>
        </p:nvSpPr>
        <p:spPr bwMode="auto">
          <a:xfrm>
            <a:off x="154517" y="6291263"/>
            <a:ext cx="5715000" cy="457200"/>
          </a:xfrm>
          <a:prstGeom prst="rect">
            <a:avLst/>
          </a:prstGeom>
          <a:noFill/>
          <a:ln w="9525">
            <a:noFill/>
            <a:miter lim="800000"/>
            <a:headEnd/>
            <a:tailEnd/>
          </a:ln>
        </p:spPr>
        <p:txBody>
          <a:bodyPr lIns="80165" tIns="40083" rIns="80165" bIns="40083"/>
          <a:lstStyle/>
          <a:p>
            <a:pPr defTabSz="801688" eaLnBrk="0" hangingPunct="0"/>
            <a:r>
              <a:rPr lang="en-US" sz="900" i="1"/>
              <a:t>Stepping Out: Reading and Viewing</a:t>
            </a:r>
            <a:r>
              <a:rPr lang="en-US" sz="900"/>
              <a:t>     S2: What Matters in Reading and Viewing</a:t>
            </a:r>
          </a:p>
          <a:p>
            <a:pPr defTabSz="801688" eaLnBrk="0" hangingPunct="0"/>
            <a:r>
              <a:rPr lang="en-US" sz="900"/>
              <a:t>©Western Australian Minister of Education and Training. Canadian Edition, 2007.</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4"/>
          <p:cNvSpPr txBox="1">
            <a:spLocks noGrp="1"/>
          </p:cNvSpPr>
          <p:nvPr/>
        </p:nvSpPr>
        <p:spPr bwMode="auto">
          <a:xfrm>
            <a:off x="8221134" y="6318647"/>
            <a:ext cx="768351" cy="404813"/>
          </a:xfrm>
          <a:prstGeom prst="rect">
            <a:avLst/>
          </a:prstGeom>
          <a:noFill/>
          <a:ln w="9525">
            <a:noFill/>
            <a:miter lim="800000"/>
            <a:headEnd/>
            <a:tailEnd/>
          </a:ln>
        </p:spPr>
        <p:txBody>
          <a:bodyPr lIns="80165" tIns="40083" rIns="80165" bIns="40083"/>
          <a:lstStyle/>
          <a:p>
            <a:pPr algn="r" defTabSz="801688" eaLnBrk="0" hangingPunct="0"/>
            <a:r>
              <a:rPr lang="en-US" sz="900"/>
              <a:t/>
            </a:r>
            <a:br>
              <a:rPr lang="en-US" sz="900"/>
            </a:br>
            <a:r>
              <a:rPr lang="en-US" sz="900"/>
              <a:t>  S</a:t>
            </a:r>
            <a:fld id="{379C5B6F-3709-42C2-AD39-690E1F728E41}" type="slidenum">
              <a:rPr lang="en-US" sz="900">
                <a:ea typeface="Osaka" pitchFamily="1" charset="-128"/>
              </a:rPr>
              <a:pPr algn="r" defTabSz="801688" eaLnBrk="0" hangingPunct="0"/>
              <a:t>14</a:t>
            </a:fld>
            <a:endParaRPr lang="en-US" sz="900">
              <a:ea typeface="Osaka" pitchFamily="1" charset="-128"/>
            </a:endParaRPr>
          </a:p>
        </p:txBody>
      </p:sp>
      <p:sp>
        <p:nvSpPr>
          <p:cNvPr id="30723" name="Text Box 6"/>
          <p:cNvSpPr txBox="1">
            <a:spLocks noChangeArrowheads="1"/>
          </p:cNvSpPr>
          <p:nvPr/>
        </p:nvSpPr>
        <p:spPr bwMode="auto">
          <a:xfrm>
            <a:off x="922867" y="295276"/>
            <a:ext cx="7969251" cy="1015663"/>
          </a:xfrm>
          <a:prstGeom prst="rect">
            <a:avLst/>
          </a:prstGeom>
          <a:noFill/>
          <a:ln w="9525">
            <a:noFill/>
            <a:miter lim="800000"/>
            <a:headEnd/>
            <a:tailEnd/>
          </a:ln>
        </p:spPr>
        <p:txBody>
          <a:bodyPr>
            <a:spAutoFit/>
          </a:bodyPr>
          <a:lstStyle/>
          <a:p>
            <a:pPr eaLnBrk="0" hangingPunct="0"/>
            <a:r>
              <a:rPr lang="en-CA" sz="4000">
                <a:solidFill>
                  <a:schemeClr val="accent2"/>
                </a:solidFill>
              </a:rPr>
              <a:t>   The reading process</a:t>
            </a:r>
          </a:p>
          <a:p>
            <a:pPr algn="ctr" eaLnBrk="0" hangingPunct="0"/>
            <a:endParaRPr lang="en-CA" sz="2000">
              <a:solidFill>
                <a:schemeClr val="accent2"/>
              </a:solidFill>
            </a:endParaRPr>
          </a:p>
        </p:txBody>
      </p:sp>
      <p:sp>
        <p:nvSpPr>
          <p:cNvPr id="30724" name="Oval 4"/>
          <p:cNvSpPr>
            <a:spLocks noChangeArrowheads="1"/>
          </p:cNvSpPr>
          <p:nvPr/>
        </p:nvSpPr>
        <p:spPr bwMode="auto">
          <a:xfrm>
            <a:off x="922867" y="1756173"/>
            <a:ext cx="4214284" cy="2978944"/>
          </a:xfrm>
          <a:prstGeom prst="ellipse">
            <a:avLst/>
          </a:prstGeom>
          <a:solidFill>
            <a:srgbClr val="FFFFFF"/>
          </a:solidFill>
          <a:ln w="9525">
            <a:solidFill>
              <a:srgbClr val="000000"/>
            </a:solidFill>
            <a:round/>
            <a:headEnd/>
            <a:tailEnd/>
          </a:ln>
        </p:spPr>
        <p:txBody>
          <a:bodyPr lIns="80165" tIns="40083" rIns="80165" bIns="40083"/>
          <a:lstStyle/>
          <a:p>
            <a:pPr algn="ctr" defTabSz="801688" eaLnBrk="0" hangingPunct="0"/>
            <a:r>
              <a:rPr lang="en-US" sz="2600" b="1"/>
              <a:t>VISUAL</a:t>
            </a:r>
          </a:p>
          <a:p>
            <a:pPr algn="ctr" defTabSz="801688" eaLnBrk="0" hangingPunct="0"/>
            <a:r>
              <a:rPr lang="en-US" sz="2400"/>
              <a:t>Headings, words, letters, captions, pictures, and icons on</a:t>
            </a:r>
          </a:p>
          <a:p>
            <a:pPr algn="ctr" defTabSz="801688" eaLnBrk="0" hangingPunct="0"/>
            <a:r>
              <a:rPr lang="en-US" sz="2400"/>
              <a:t>the page</a:t>
            </a:r>
          </a:p>
        </p:txBody>
      </p:sp>
      <p:sp>
        <p:nvSpPr>
          <p:cNvPr id="30725" name="Oval 5"/>
          <p:cNvSpPr>
            <a:spLocks noChangeArrowheads="1"/>
          </p:cNvSpPr>
          <p:nvPr/>
        </p:nvSpPr>
        <p:spPr bwMode="auto">
          <a:xfrm>
            <a:off x="4476751" y="1701403"/>
            <a:ext cx="4222749" cy="3024188"/>
          </a:xfrm>
          <a:prstGeom prst="ellipse">
            <a:avLst/>
          </a:prstGeom>
          <a:noFill/>
          <a:ln w="9525">
            <a:solidFill>
              <a:srgbClr val="000000"/>
            </a:solidFill>
            <a:round/>
            <a:headEnd/>
            <a:tailEnd/>
          </a:ln>
        </p:spPr>
        <p:txBody>
          <a:bodyPr lIns="80165" tIns="40083" rIns="80165" bIns="40083"/>
          <a:lstStyle/>
          <a:p>
            <a:pPr algn="ctr" defTabSz="801688" eaLnBrk="0" hangingPunct="0"/>
            <a:r>
              <a:rPr lang="en-US" sz="2600" b="1"/>
              <a:t>NON-VISUAL</a:t>
            </a:r>
          </a:p>
          <a:p>
            <a:pPr algn="ctr" defTabSz="801688" eaLnBrk="0" hangingPunct="0"/>
            <a:r>
              <a:rPr lang="en-US" sz="2400"/>
              <a:t>Existing information,   knowledge, and prior experiences stored in the brain</a:t>
            </a:r>
          </a:p>
          <a:p>
            <a:pPr algn="ctr" defTabSz="801688" eaLnBrk="0" hangingPunct="0"/>
            <a:endParaRPr lang="en-US" sz="2100"/>
          </a:p>
          <a:p>
            <a:pPr algn="ctr" defTabSz="801688" eaLnBrk="0" hangingPunct="0"/>
            <a:endParaRPr lang="en-US" sz="1900" b="1">
              <a:latin typeface="Times New Roman" pitchFamily="18" charset="0"/>
            </a:endParaRPr>
          </a:p>
          <a:p>
            <a:pPr algn="ctr" defTabSz="801688" eaLnBrk="0" hangingPunct="0"/>
            <a:endParaRPr lang="en-US" sz="1900" b="1">
              <a:latin typeface="Times New Roman" pitchFamily="18" charset="0"/>
            </a:endParaRPr>
          </a:p>
        </p:txBody>
      </p:sp>
      <p:sp>
        <p:nvSpPr>
          <p:cNvPr id="30726" name="Footer Placeholder 1"/>
          <p:cNvSpPr txBox="1">
            <a:spLocks noGrp="1"/>
          </p:cNvSpPr>
          <p:nvPr/>
        </p:nvSpPr>
        <p:spPr bwMode="auto">
          <a:xfrm>
            <a:off x="154517" y="6291263"/>
            <a:ext cx="5715000" cy="457200"/>
          </a:xfrm>
          <a:prstGeom prst="rect">
            <a:avLst/>
          </a:prstGeom>
          <a:noFill/>
          <a:ln w="9525">
            <a:noFill/>
            <a:miter lim="800000"/>
            <a:headEnd/>
            <a:tailEnd/>
          </a:ln>
        </p:spPr>
        <p:txBody>
          <a:bodyPr lIns="80165" tIns="40083" rIns="80165" bIns="40083"/>
          <a:lstStyle/>
          <a:p>
            <a:pPr defTabSz="801688" eaLnBrk="0" hangingPunct="0"/>
            <a:r>
              <a:rPr lang="en-US" sz="900" i="1"/>
              <a:t>Stepping Out: Reading and Viewing</a:t>
            </a:r>
            <a:r>
              <a:rPr lang="en-US" sz="900"/>
              <a:t>     S2: What Matters in Reading and Viewing</a:t>
            </a:r>
          </a:p>
          <a:p>
            <a:pPr defTabSz="801688" eaLnBrk="0" hangingPunct="0"/>
            <a:r>
              <a:rPr lang="en-US" sz="900"/>
              <a:t>©Western Australian Minister of Education and Training. Canadian Edition, 2007.</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2"/>
          <p:cNvSpPr txBox="1">
            <a:spLocks noGrp="1"/>
          </p:cNvSpPr>
          <p:nvPr/>
        </p:nvSpPr>
        <p:spPr bwMode="auto">
          <a:xfrm>
            <a:off x="8221134" y="6318647"/>
            <a:ext cx="768351" cy="404813"/>
          </a:xfrm>
          <a:prstGeom prst="rect">
            <a:avLst/>
          </a:prstGeom>
          <a:noFill/>
          <a:ln w="9525">
            <a:noFill/>
            <a:miter lim="800000"/>
            <a:headEnd/>
            <a:tailEnd/>
          </a:ln>
        </p:spPr>
        <p:txBody>
          <a:bodyPr lIns="80165" tIns="40083" rIns="80165" bIns="40083"/>
          <a:lstStyle/>
          <a:p>
            <a:pPr algn="r" defTabSz="801688" eaLnBrk="0" hangingPunct="0"/>
            <a:r>
              <a:rPr lang="en-US" sz="900"/>
              <a:t/>
            </a:r>
            <a:br>
              <a:rPr lang="en-US" sz="900"/>
            </a:br>
            <a:r>
              <a:rPr lang="en-US" sz="900"/>
              <a:t>  S</a:t>
            </a:r>
            <a:fld id="{C64CB563-EEDA-44A0-BC2B-8D36347644EF}" type="slidenum">
              <a:rPr lang="en-US" sz="900">
                <a:ea typeface="Osaka" pitchFamily="1" charset="-128"/>
              </a:rPr>
              <a:pPr algn="r" defTabSz="801688" eaLnBrk="0" hangingPunct="0"/>
              <a:t>15</a:t>
            </a:fld>
            <a:endParaRPr lang="en-US" sz="900">
              <a:ea typeface="Osaka" pitchFamily="1" charset="-128"/>
            </a:endParaRPr>
          </a:p>
        </p:txBody>
      </p:sp>
      <p:sp>
        <p:nvSpPr>
          <p:cNvPr id="31747" name="Rectangle 2"/>
          <p:cNvSpPr>
            <a:spLocks noChangeArrowheads="1"/>
          </p:cNvSpPr>
          <p:nvPr/>
        </p:nvSpPr>
        <p:spPr bwMode="auto">
          <a:xfrm>
            <a:off x="1380067" y="2297906"/>
            <a:ext cx="9144000" cy="415498"/>
          </a:xfrm>
          <a:prstGeom prst="rect">
            <a:avLst/>
          </a:prstGeom>
          <a:noFill/>
          <a:ln w="9525">
            <a:noFill/>
            <a:miter lim="800000"/>
            <a:headEnd/>
            <a:tailEnd/>
          </a:ln>
        </p:spPr>
        <p:txBody>
          <a:bodyPr>
            <a:spAutoFit/>
          </a:bodyPr>
          <a:lstStyle/>
          <a:p>
            <a:pPr eaLnBrk="0" hangingPunct="0"/>
            <a:endParaRPr lang="en-US" sz="2100">
              <a:latin typeface="Times" pitchFamily="1" charset="0"/>
            </a:endParaRPr>
          </a:p>
        </p:txBody>
      </p:sp>
      <p:sp>
        <p:nvSpPr>
          <p:cNvPr id="31748" name="Text Box 4"/>
          <p:cNvSpPr txBox="1">
            <a:spLocks noChangeArrowheads="1"/>
          </p:cNvSpPr>
          <p:nvPr/>
        </p:nvSpPr>
        <p:spPr bwMode="auto">
          <a:xfrm>
            <a:off x="857251" y="296467"/>
            <a:ext cx="7871883" cy="707886"/>
          </a:xfrm>
          <a:prstGeom prst="rect">
            <a:avLst/>
          </a:prstGeom>
          <a:noFill/>
          <a:ln w="9525">
            <a:noFill/>
            <a:miter lim="800000"/>
            <a:headEnd/>
            <a:tailEnd/>
          </a:ln>
        </p:spPr>
        <p:txBody>
          <a:bodyPr>
            <a:spAutoFit/>
          </a:bodyPr>
          <a:lstStyle/>
          <a:p>
            <a:pPr algn="ctr" defTabSz="873125"/>
            <a:r>
              <a:rPr lang="en-US" sz="4000">
                <a:solidFill>
                  <a:schemeClr val="accent2"/>
                </a:solidFill>
                <a:cs typeface="Arial" charset="0"/>
              </a:rPr>
              <a:t>Three cue systems</a:t>
            </a:r>
            <a:endParaRPr lang="en-AU" sz="4000">
              <a:solidFill>
                <a:schemeClr val="accent2"/>
              </a:solidFill>
              <a:cs typeface="Arial" charset="0"/>
            </a:endParaRPr>
          </a:p>
        </p:txBody>
      </p:sp>
      <p:sp>
        <p:nvSpPr>
          <p:cNvPr id="31749" name="Oval 11"/>
          <p:cNvSpPr>
            <a:spLocks noChangeArrowheads="1"/>
          </p:cNvSpPr>
          <p:nvPr/>
        </p:nvSpPr>
        <p:spPr bwMode="auto">
          <a:xfrm>
            <a:off x="666751" y="1446610"/>
            <a:ext cx="4178300" cy="2972990"/>
          </a:xfrm>
          <a:prstGeom prst="ellipse">
            <a:avLst/>
          </a:prstGeom>
          <a:noFill/>
          <a:ln w="9525">
            <a:solidFill>
              <a:srgbClr val="000000"/>
            </a:solidFill>
            <a:round/>
            <a:headEnd/>
            <a:tailEnd/>
          </a:ln>
        </p:spPr>
        <p:txBody>
          <a:bodyPr lIns="47358" tIns="23679" rIns="47358" bIns="23679"/>
          <a:lstStyle/>
          <a:p>
            <a:pPr eaLnBrk="0" hangingPunct="0"/>
            <a:endParaRPr lang="en-US" sz="2100">
              <a:latin typeface="Times" pitchFamily="1" charset="0"/>
            </a:endParaRPr>
          </a:p>
        </p:txBody>
      </p:sp>
      <p:sp>
        <p:nvSpPr>
          <p:cNvPr id="31750" name="Oval 12"/>
          <p:cNvSpPr>
            <a:spLocks noChangeArrowheads="1"/>
          </p:cNvSpPr>
          <p:nvPr/>
        </p:nvSpPr>
        <p:spPr bwMode="auto">
          <a:xfrm>
            <a:off x="4379384" y="1371600"/>
            <a:ext cx="4383616" cy="3048000"/>
          </a:xfrm>
          <a:prstGeom prst="ellipse">
            <a:avLst/>
          </a:prstGeom>
          <a:noFill/>
          <a:ln w="9525">
            <a:solidFill>
              <a:srgbClr val="000000"/>
            </a:solidFill>
            <a:round/>
            <a:headEnd/>
            <a:tailEnd/>
          </a:ln>
        </p:spPr>
        <p:txBody>
          <a:bodyPr lIns="47358" tIns="23679" rIns="47358" bIns="23679"/>
          <a:lstStyle/>
          <a:p>
            <a:pPr eaLnBrk="0" hangingPunct="0"/>
            <a:endParaRPr lang="en-US" sz="2100">
              <a:latin typeface="Times" pitchFamily="1" charset="0"/>
            </a:endParaRPr>
          </a:p>
        </p:txBody>
      </p:sp>
      <p:sp>
        <p:nvSpPr>
          <p:cNvPr id="31751" name="Text Box 6"/>
          <p:cNvSpPr txBox="1">
            <a:spLocks noChangeArrowheads="1"/>
          </p:cNvSpPr>
          <p:nvPr/>
        </p:nvSpPr>
        <p:spPr bwMode="auto">
          <a:xfrm>
            <a:off x="1595967" y="1701404"/>
            <a:ext cx="2207684" cy="473869"/>
          </a:xfrm>
          <a:prstGeom prst="rect">
            <a:avLst/>
          </a:prstGeom>
          <a:solidFill>
            <a:srgbClr val="FFFFFF"/>
          </a:solidFill>
          <a:ln w="9525">
            <a:noFill/>
            <a:miter lim="800000"/>
            <a:headEnd/>
            <a:tailEnd/>
          </a:ln>
        </p:spPr>
        <p:txBody>
          <a:bodyPr lIns="47358" tIns="23679" rIns="47358" bIns="23679"/>
          <a:lstStyle/>
          <a:p>
            <a:pPr algn="ctr" defTabSz="801688" eaLnBrk="0" hangingPunct="0"/>
            <a:r>
              <a:rPr lang="en-US" sz="2400" b="1"/>
              <a:t>Semantics</a:t>
            </a:r>
          </a:p>
          <a:p>
            <a:pPr algn="ctr" defTabSz="801688" eaLnBrk="0" hangingPunct="0"/>
            <a:endParaRPr lang="en-US" sz="1200" b="1">
              <a:latin typeface="Times New Roman" pitchFamily="18" charset="0"/>
            </a:endParaRPr>
          </a:p>
        </p:txBody>
      </p:sp>
      <p:sp>
        <p:nvSpPr>
          <p:cNvPr id="31752" name="Oval 5"/>
          <p:cNvSpPr>
            <a:spLocks noChangeArrowheads="1"/>
          </p:cNvSpPr>
          <p:nvPr/>
        </p:nvSpPr>
        <p:spPr bwMode="auto">
          <a:xfrm>
            <a:off x="2286000" y="3200400"/>
            <a:ext cx="4419600" cy="2895600"/>
          </a:xfrm>
          <a:prstGeom prst="ellipse">
            <a:avLst/>
          </a:prstGeom>
          <a:noFill/>
          <a:ln w="9525">
            <a:solidFill>
              <a:srgbClr val="000000"/>
            </a:solidFill>
            <a:round/>
            <a:headEnd/>
            <a:tailEnd/>
          </a:ln>
        </p:spPr>
        <p:txBody>
          <a:bodyPr lIns="47358" tIns="23679" rIns="47358" bIns="23679"/>
          <a:lstStyle/>
          <a:p>
            <a:pPr eaLnBrk="0" hangingPunct="0"/>
            <a:endParaRPr lang="en-US" sz="2100">
              <a:latin typeface="Times" pitchFamily="1" charset="0"/>
            </a:endParaRPr>
          </a:p>
        </p:txBody>
      </p:sp>
      <p:sp>
        <p:nvSpPr>
          <p:cNvPr id="31753" name="Text Box 15"/>
          <p:cNvSpPr txBox="1">
            <a:spLocks noChangeArrowheads="1"/>
          </p:cNvSpPr>
          <p:nvPr/>
        </p:nvSpPr>
        <p:spPr bwMode="auto">
          <a:xfrm>
            <a:off x="990600" y="2132410"/>
            <a:ext cx="3103033" cy="1200329"/>
          </a:xfrm>
          <a:prstGeom prst="rect">
            <a:avLst/>
          </a:prstGeom>
          <a:noFill/>
          <a:ln w="9525">
            <a:noFill/>
            <a:miter lim="800000"/>
            <a:headEnd/>
            <a:tailEnd/>
          </a:ln>
        </p:spPr>
        <p:txBody>
          <a:bodyPr wrap="square">
            <a:spAutoFit/>
          </a:bodyPr>
          <a:lstStyle/>
          <a:p>
            <a:pPr algn="ctr" eaLnBrk="0" hangingPunct="0"/>
            <a:r>
              <a:rPr lang="en-CA" sz="2400" dirty="0"/>
              <a:t>Background knowledge of the topic</a:t>
            </a:r>
            <a:r>
              <a:rPr lang="en-CA" sz="2400" dirty="0">
                <a:latin typeface="Times" pitchFamily="1" charset="0"/>
              </a:rPr>
              <a:t> </a:t>
            </a:r>
            <a:r>
              <a:rPr lang="en-CA" sz="2400" dirty="0"/>
              <a:t>or experience</a:t>
            </a:r>
          </a:p>
        </p:txBody>
      </p:sp>
      <p:sp>
        <p:nvSpPr>
          <p:cNvPr id="31755" name="Text Box 16"/>
          <p:cNvSpPr txBox="1">
            <a:spLocks noChangeArrowheads="1"/>
          </p:cNvSpPr>
          <p:nvPr/>
        </p:nvSpPr>
        <p:spPr bwMode="auto">
          <a:xfrm>
            <a:off x="4724400" y="1524000"/>
            <a:ext cx="4032249" cy="1938992"/>
          </a:xfrm>
          <a:prstGeom prst="rect">
            <a:avLst/>
          </a:prstGeom>
          <a:noFill/>
          <a:ln w="9525">
            <a:noFill/>
            <a:miter lim="800000"/>
            <a:headEnd/>
            <a:tailEnd/>
          </a:ln>
        </p:spPr>
        <p:txBody>
          <a:bodyPr>
            <a:spAutoFit/>
          </a:bodyPr>
          <a:lstStyle/>
          <a:p>
            <a:pPr algn="ctr" eaLnBrk="0" hangingPunct="0"/>
            <a:r>
              <a:rPr lang="en-US" sz="2400" b="1" dirty="0" err="1" smtClean="0"/>
              <a:t>Syntactics</a:t>
            </a:r>
            <a:endParaRPr lang="en-US" sz="2400" b="1" dirty="0" smtClean="0"/>
          </a:p>
          <a:p>
            <a:pPr algn="ctr" eaLnBrk="0" hangingPunct="0"/>
            <a:r>
              <a:rPr lang="en-CA" sz="2400" dirty="0" smtClean="0"/>
              <a:t>Knowledge </a:t>
            </a:r>
            <a:r>
              <a:rPr lang="en-CA" sz="2400" dirty="0"/>
              <a:t>of the  structure, language, codes, conventions of print, non-print</a:t>
            </a:r>
            <a:r>
              <a:rPr lang="en-CA" sz="2400" dirty="0" smtClean="0"/>
              <a:t>, </a:t>
            </a:r>
            <a:r>
              <a:rPr lang="en-CA" sz="2400" dirty="0"/>
              <a:t>hybrid texts</a:t>
            </a:r>
          </a:p>
        </p:txBody>
      </p:sp>
      <p:sp>
        <p:nvSpPr>
          <p:cNvPr id="31757" name="Text Box 18"/>
          <p:cNvSpPr txBox="1">
            <a:spLocks noChangeArrowheads="1"/>
          </p:cNvSpPr>
          <p:nvPr/>
        </p:nvSpPr>
        <p:spPr bwMode="auto">
          <a:xfrm>
            <a:off x="3048000" y="4495800"/>
            <a:ext cx="3098925" cy="1200329"/>
          </a:xfrm>
          <a:prstGeom prst="rect">
            <a:avLst/>
          </a:prstGeom>
          <a:noFill/>
          <a:ln w="9525">
            <a:noFill/>
            <a:miter lim="800000"/>
            <a:headEnd/>
            <a:tailEnd/>
          </a:ln>
        </p:spPr>
        <p:txBody>
          <a:bodyPr wrap="none">
            <a:spAutoFit/>
          </a:bodyPr>
          <a:lstStyle/>
          <a:p>
            <a:pPr algn="ctr" eaLnBrk="0" hangingPunct="0"/>
            <a:r>
              <a:rPr lang="en-US" sz="2400" b="1" dirty="0" err="1" smtClean="0"/>
              <a:t>Graphophonics</a:t>
            </a:r>
            <a:endParaRPr lang="en-US" sz="2400" b="1" dirty="0" smtClean="0"/>
          </a:p>
          <a:p>
            <a:pPr algn="ctr" eaLnBrk="0" hangingPunct="0"/>
            <a:r>
              <a:rPr lang="en-CA" sz="2400" dirty="0" smtClean="0"/>
              <a:t>Knowledge </a:t>
            </a:r>
            <a:r>
              <a:rPr lang="en-CA" sz="2400" dirty="0"/>
              <a:t>of letters</a:t>
            </a:r>
          </a:p>
          <a:p>
            <a:pPr algn="ctr" eaLnBrk="0" hangingPunct="0"/>
            <a:r>
              <a:rPr lang="en-CA" sz="2400" dirty="0"/>
              <a:t>and words</a:t>
            </a:r>
          </a:p>
        </p:txBody>
      </p:sp>
      <p:sp>
        <p:nvSpPr>
          <p:cNvPr id="31758" name="Footer Placeholder 1"/>
          <p:cNvSpPr txBox="1">
            <a:spLocks noGrp="1"/>
          </p:cNvSpPr>
          <p:nvPr/>
        </p:nvSpPr>
        <p:spPr bwMode="auto">
          <a:xfrm>
            <a:off x="154517" y="6291263"/>
            <a:ext cx="5715000" cy="457200"/>
          </a:xfrm>
          <a:prstGeom prst="rect">
            <a:avLst/>
          </a:prstGeom>
          <a:noFill/>
          <a:ln w="9525">
            <a:noFill/>
            <a:miter lim="800000"/>
            <a:headEnd/>
            <a:tailEnd/>
          </a:ln>
        </p:spPr>
        <p:txBody>
          <a:bodyPr lIns="80165" tIns="40083" rIns="80165" bIns="40083"/>
          <a:lstStyle/>
          <a:p>
            <a:pPr defTabSz="801688" eaLnBrk="0" hangingPunct="0"/>
            <a:r>
              <a:rPr lang="en-US" sz="900" i="1"/>
              <a:t>Stepping Out: Reading and Viewing</a:t>
            </a:r>
            <a:r>
              <a:rPr lang="en-US" sz="900"/>
              <a:t>     S2: What Matters in Reading and Viewing</a:t>
            </a:r>
          </a:p>
          <a:p>
            <a:pPr defTabSz="801688" eaLnBrk="0" hangingPunct="0"/>
            <a:r>
              <a:rPr lang="en-US" sz="900"/>
              <a:t>©Western Australian Minister of Education and Training. Canadian Edition, 2007.</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4"/>
          <p:cNvSpPr txBox="1">
            <a:spLocks noGrp="1"/>
          </p:cNvSpPr>
          <p:nvPr/>
        </p:nvSpPr>
        <p:spPr bwMode="auto">
          <a:xfrm>
            <a:off x="8221134" y="6318647"/>
            <a:ext cx="768351" cy="404813"/>
          </a:xfrm>
          <a:prstGeom prst="rect">
            <a:avLst/>
          </a:prstGeom>
          <a:noFill/>
          <a:ln w="9525">
            <a:noFill/>
            <a:miter lim="800000"/>
            <a:headEnd/>
            <a:tailEnd/>
          </a:ln>
        </p:spPr>
        <p:txBody>
          <a:bodyPr lIns="80165" tIns="40083" rIns="80165" bIns="40083"/>
          <a:lstStyle/>
          <a:p>
            <a:pPr algn="r" defTabSz="801688" eaLnBrk="0" hangingPunct="0"/>
            <a:r>
              <a:rPr lang="en-US" sz="900"/>
              <a:t/>
            </a:r>
            <a:br>
              <a:rPr lang="en-US" sz="900"/>
            </a:br>
            <a:r>
              <a:rPr lang="en-US" sz="900"/>
              <a:t>  S</a:t>
            </a:r>
            <a:fld id="{6C4E55D8-92DC-45E1-A548-4DB27EC68E4A}" type="slidenum">
              <a:rPr lang="en-US" sz="900">
                <a:ea typeface="Osaka" pitchFamily="1" charset="-128"/>
              </a:rPr>
              <a:pPr algn="r" defTabSz="801688" eaLnBrk="0" hangingPunct="0"/>
              <a:t>16</a:t>
            </a:fld>
            <a:endParaRPr lang="en-US" sz="900">
              <a:ea typeface="Osaka" pitchFamily="1" charset="-128"/>
            </a:endParaRPr>
          </a:p>
        </p:txBody>
      </p:sp>
      <p:sp>
        <p:nvSpPr>
          <p:cNvPr id="32771" name="Text Box 3"/>
          <p:cNvSpPr txBox="1">
            <a:spLocks noChangeArrowheads="1"/>
          </p:cNvSpPr>
          <p:nvPr/>
        </p:nvSpPr>
        <p:spPr bwMode="auto">
          <a:xfrm>
            <a:off x="533400" y="1066800"/>
            <a:ext cx="8020049" cy="4482154"/>
          </a:xfrm>
          <a:prstGeom prst="rect">
            <a:avLst/>
          </a:prstGeom>
          <a:noFill/>
          <a:ln w="9525">
            <a:noFill/>
            <a:miter lim="800000"/>
            <a:headEnd/>
            <a:tailEnd/>
          </a:ln>
        </p:spPr>
        <p:txBody>
          <a:bodyPr lIns="80165" tIns="40083" rIns="80165" bIns="40083">
            <a:spAutoFit/>
          </a:bodyPr>
          <a:lstStyle/>
          <a:p>
            <a:pPr defTabSz="801688" eaLnBrk="0" hangingPunct="0">
              <a:spcBef>
                <a:spcPct val="50000"/>
              </a:spcBef>
            </a:pPr>
            <a:r>
              <a:rPr lang="en-US" sz="2600" dirty="0">
                <a:cs typeface="Times New Roman" pitchFamily="18" charset="0"/>
              </a:rPr>
              <a:t>With just three up, down and strange quarks (u, d, s) it seemed impossible to explain the presence of neutral current interactions in neutrino interactions, and their absence in </a:t>
            </a:r>
            <a:r>
              <a:rPr lang="en-US" sz="2600" dirty="0" err="1">
                <a:cs typeface="Times New Roman" pitchFamily="18" charset="0"/>
              </a:rPr>
              <a:t>Kaon</a:t>
            </a:r>
            <a:r>
              <a:rPr lang="en-US" sz="2600" dirty="0">
                <a:cs typeface="Times New Roman" pitchFamily="18" charset="0"/>
              </a:rPr>
              <a:t> decays. In 1970, S. Glashow, J. </a:t>
            </a:r>
            <a:r>
              <a:rPr lang="en-US" sz="2600" dirty="0" err="1">
                <a:cs typeface="Times New Roman" pitchFamily="18" charset="0"/>
              </a:rPr>
              <a:t>Illioupolos</a:t>
            </a:r>
            <a:r>
              <a:rPr lang="en-US" sz="2600" dirty="0">
                <a:cs typeface="Times New Roman" pitchFamily="18" charset="0"/>
              </a:rPr>
              <a:t>, and L. </a:t>
            </a:r>
            <a:r>
              <a:rPr lang="en-US" sz="2600" dirty="0" err="1">
                <a:cs typeface="Times New Roman" pitchFamily="18" charset="0"/>
              </a:rPr>
              <a:t>Maiani</a:t>
            </a:r>
            <a:r>
              <a:rPr lang="en-US" sz="2600" dirty="0">
                <a:cs typeface="Times New Roman" pitchFamily="18" charset="0"/>
              </a:rPr>
              <a:t> suggested an elegant solution to the problem, which involved the introduction of a fourth, unobserved charm quark (c).  With this extra quark the </a:t>
            </a:r>
            <a:r>
              <a:rPr lang="en-US" sz="2600" dirty="0" err="1">
                <a:cs typeface="Times New Roman" pitchFamily="18" charset="0"/>
              </a:rPr>
              <a:t>Kaon</a:t>
            </a:r>
            <a:r>
              <a:rPr lang="en-US" sz="2600" dirty="0">
                <a:cs typeface="Times New Roman" pitchFamily="18" charset="0"/>
              </a:rPr>
              <a:t> decay to </a:t>
            </a:r>
            <a:r>
              <a:rPr lang="en-US" sz="2600" dirty="0" err="1">
                <a:cs typeface="Times New Roman" pitchFamily="18" charset="0"/>
              </a:rPr>
              <a:t>muons</a:t>
            </a:r>
            <a:r>
              <a:rPr lang="en-US" sz="2600" dirty="0">
                <a:cs typeface="Times New Roman" pitchFamily="18" charset="0"/>
              </a:rPr>
              <a:t> could be made to disappear by an almost exact cancellation. This cancellation only…</a:t>
            </a:r>
            <a:r>
              <a:rPr lang="en-AU" sz="2600" dirty="0">
                <a:cs typeface="Arial" charset="0"/>
              </a:rPr>
              <a:t> </a:t>
            </a:r>
          </a:p>
        </p:txBody>
      </p:sp>
      <p:sp>
        <p:nvSpPr>
          <p:cNvPr id="32772" name="Footer Placeholder 1"/>
          <p:cNvSpPr txBox="1">
            <a:spLocks noGrp="1"/>
          </p:cNvSpPr>
          <p:nvPr/>
        </p:nvSpPr>
        <p:spPr bwMode="auto">
          <a:xfrm>
            <a:off x="154517" y="6291263"/>
            <a:ext cx="5715000" cy="457200"/>
          </a:xfrm>
          <a:prstGeom prst="rect">
            <a:avLst/>
          </a:prstGeom>
          <a:noFill/>
          <a:ln w="9525">
            <a:noFill/>
            <a:miter lim="800000"/>
            <a:headEnd/>
            <a:tailEnd/>
          </a:ln>
        </p:spPr>
        <p:txBody>
          <a:bodyPr lIns="80165" tIns="40083" rIns="80165" bIns="40083"/>
          <a:lstStyle/>
          <a:p>
            <a:pPr defTabSz="801688" eaLnBrk="0" hangingPunct="0"/>
            <a:r>
              <a:rPr lang="en-US" sz="900" i="1"/>
              <a:t>Stepping Out: Reading and Viewing</a:t>
            </a:r>
            <a:r>
              <a:rPr lang="en-US" sz="900"/>
              <a:t>     S2: What Matters in Reading and Viewing</a:t>
            </a:r>
          </a:p>
          <a:p>
            <a:pPr defTabSz="801688" eaLnBrk="0" hangingPunct="0"/>
            <a:r>
              <a:rPr lang="en-US" sz="900"/>
              <a:t>©Western Australian Minister of Education and Training. Canadian Edition, 2007.</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2"/>
          <p:cNvSpPr txBox="1">
            <a:spLocks noGrp="1"/>
          </p:cNvSpPr>
          <p:nvPr/>
        </p:nvSpPr>
        <p:spPr bwMode="auto">
          <a:xfrm>
            <a:off x="8221134" y="6318647"/>
            <a:ext cx="768351" cy="404813"/>
          </a:xfrm>
          <a:prstGeom prst="rect">
            <a:avLst/>
          </a:prstGeom>
          <a:noFill/>
          <a:ln w="9525">
            <a:noFill/>
            <a:miter lim="800000"/>
            <a:headEnd/>
            <a:tailEnd/>
          </a:ln>
        </p:spPr>
        <p:txBody>
          <a:bodyPr lIns="80165" tIns="40083" rIns="80165" bIns="40083"/>
          <a:lstStyle/>
          <a:p>
            <a:pPr algn="r" defTabSz="801688" eaLnBrk="0" hangingPunct="0"/>
            <a:r>
              <a:rPr lang="en-US" sz="900"/>
              <a:t/>
            </a:r>
            <a:br>
              <a:rPr lang="en-US" sz="900"/>
            </a:br>
            <a:r>
              <a:rPr lang="en-US" sz="900"/>
              <a:t>  S</a:t>
            </a:r>
            <a:fld id="{6D07B377-4B27-45EB-9F10-2E2751F9FB43}" type="slidenum">
              <a:rPr lang="en-US" sz="900">
                <a:ea typeface="Osaka" pitchFamily="1" charset="-128"/>
              </a:rPr>
              <a:pPr algn="r" defTabSz="801688" eaLnBrk="0" hangingPunct="0"/>
              <a:t>17</a:t>
            </a:fld>
            <a:endParaRPr lang="en-US" sz="900">
              <a:ea typeface="Osaka" pitchFamily="1" charset="-128"/>
            </a:endParaRPr>
          </a:p>
        </p:txBody>
      </p:sp>
      <p:sp>
        <p:nvSpPr>
          <p:cNvPr id="35843" name="Rectangle 2"/>
          <p:cNvSpPr>
            <a:spLocks noChangeArrowheads="1"/>
          </p:cNvSpPr>
          <p:nvPr/>
        </p:nvSpPr>
        <p:spPr bwMode="auto">
          <a:xfrm>
            <a:off x="1380067" y="2297906"/>
            <a:ext cx="9144000" cy="415498"/>
          </a:xfrm>
          <a:prstGeom prst="rect">
            <a:avLst/>
          </a:prstGeom>
          <a:noFill/>
          <a:ln w="9525">
            <a:noFill/>
            <a:miter lim="800000"/>
            <a:headEnd/>
            <a:tailEnd/>
          </a:ln>
        </p:spPr>
        <p:txBody>
          <a:bodyPr>
            <a:spAutoFit/>
          </a:bodyPr>
          <a:lstStyle/>
          <a:p>
            <a:pPr eaLnBrk="0" hangingPunct="0"/>
            <a:endParaRPr lang="en-US" sz="2100">
              <a:latin typeface="Times" pitchFamily="1" charset="0"/>
            </a:endParaRPr>
          </a:p>
        </p:txBody>
      </p:sp>
      <p:sp>
        <p:nvSpPr>
          <p:cNvPr id="35844" name="Text Box 3"/>
          <p:cNvSpPr txBox="1">
            <a:spLocks noChangeArrowheads="1"/>
          </p:cNvSpPr>
          <p:nvPr/>
        </p:nvSpPr>
        <p:spPr bwMode="auto">
          <a:xfrm>
            <a:off x="732367" y="566738"/>
            <a:ext cx="8020051" cy="5482428"/>
          </a:xfrm>
          <a:prstGeom prst="rect">
            <a:avLst/>
          </a:prstGeom>
          <a:noFill/>
          <a:ln w="9525">
            <a:noFill/>
            <a:miter lim="800000"/>
            <a:headEnd/>
            <a:tailEnd/>
          </a:ln>
        </p:spPr>
        <p:txBody>
          <a:bodyPr lIns="80165" tIns="40083" rIns="80165" bIns="40083">
            <a:spAutoFit/>
          </a:bodyPr>
          <a:lstStyle/>
          <a:p>
            <a:pPr defTabSz="801688" eaLnBrk="0" hangingPunct="0">
              <a:spcBef>
                <a:spcPct val="50000"/>
              </a:spcBef>
            </a:pPr>
            <a:r>
              <a:rPr lang="en-US" sz="2600" b="1">
                <a:cs typeface="Arial" charset="0"/>
              </a:rPr>
              <a:t>1</a:t>
            </a:r>
            <a:r>
              <a:rPr lang="en-US" sz="2600" b="1" baseline="30000">
                <a:cs typeface="Arial" charset="0"/>
              </a:rPr>
              <a:t>st</a:t>
            </a:r>
            <a:r>
              <a:rPr lang="en-US" sz="2600" b="1">
                <a:cs typeface="Arial" charset="0"/>
              </a:rPr>
              <a:t> row:</a:t>
            </a:r>
            <a:r>
              <a:rPr lang="en-US" sz="2600">
                <a:cs typeface="Arial" charset="0"/>
              </a:rPr>
              <a:t> P1 (2-3) *k 4, p.3 rep from * to last 5 (6-7) sts. k4, p1 (2-3) </a:t>
            </a:r>
            <a:r>
              <a:rPr lang="en-US" sz="2600" b="1">
                <a:cs typeface="Arial" charset="0"/>
              </a:rPr>
              <a:t>2</a:t>
            </a:r>
            <a:r>
              <a:rPr lang="en-US" sz="2600" b="1" baseline="30000">
                <a:cs typeface="Arial" charset="0"/>
              </a:rPr>
              <a:t>nd</a:t>
            </a:r>
            <a:r>
              <a:rPr lang="en-US" sz="2600" b="1">
                <a:cs typeface="Arial" charset="0"/>
              </a:rPr>
              <a:t> row:</a:t>
            </a:r>
            <a:r>
              <a:rPr lang="en-US" sz="2600">
                <a:cs typeface="Arial" charset="0"/>
              </a:rPr>
              <a:t> k1 (2-3), *p4m k3, rep from * to last 5 (6-7) sts, p4, k1 (2-3).  Rep these 2 rows once </a:t>
            </a:r>
            <a:r>
              <a:rPr lang="en-US" sz="2600" b="1">
                <a:cs typeface="Arial" charset="0"/>
              </a:rPr>
              <a:t>5</a:t>
            </a:r>
            <a:r>
              <a:rPr lang="en-US" sz="2600" b="1" baseline="30000">
                <a:cs typeface="Arial" charset="0"/>
              </a:rPr>
              <a:t>th</a:t>
            </a:r>
            <a:r>
              <a:rPr lang="en-US" sz="2600" b="1">
                <a:cs typeface="Arial" charset="0"/>
              </a:rPr>
              <a:t> row:</a:t>
            </a:r>
            <a:r>
              <a:rPr lang="en-US" sz="2600">
                <a:cs typeface="Arial" charset="0"/>
              </a:rPr>
              <a:t> p1 (2-3) *cable 4 back, p3, rep from * ending last, rep. p1 (2-3) </a:t>
            </a:r>
            <a:r>
              <a:rPr lang="en-US" sz="2600" b="1">
                <a:cs typeface="Arial" charset="0"/>
              </a:rPr>
              <a:t>6</a:t>
            </a:r>
            <a:r>
              <a:rPr lang="en-US" sz="2600" b="1" baseline="30000">
                <a:cs typeface="Arial" charset="0"/>
              </a:rPr>
              <a:t>th</a:t>
            </a:r>
            <a:r>
              <a:rPr lang="en-US" sz="2600" b="1">
                <a:cs typeface="Arial" charset="0"/>
              </a:rPr>
              <a:t> row:</a:t>
            </a:r>
            <a:r>
              <a:rPr lang="en-US" sz="2600">
                <a:cs typeface="Arial" charset="0"/>
              </a:rPr>
              <a:t> as 2</a:t>
            </a:r>
            <a:r>
              <a:rPr lang="en-US" sz="2600" baseline="30000">
                <a:cs typeface="Arial" charset="0"/>
              </a:rPr>
              <a:t>nd</a:t>
            </a:r>
            <a:r>
              <a:rPr lang="en-US" sz="2600">
                <a:cs typeface="Arial" charset="0"/>
              </a:rPr>
              <a:t> row.  These 6 rows form one patt.  Cont. in </a:t>
            </a:r>
            <a:r>
              <a:rPr lang="en-US" sz="2600"/>
              <a:t>patt. but inc. 1st at both ends of next row and every foll. 1st patt row until there are 92 (94-96) sts, taking sts into patt.  After all incs. are completed right-side rows will begin and end with p2 (3-4) Cont. without shaping until work measures 66 (69-72) cm from beg. ending with a wrong-side</a:t>
            </a:r>
            <a:r>
              <a:rPr lang="en-US" sz="2600" b="1"/>
              <a:t> </a:t>
            </a:r>
            <a:r>
              <a:rPr lang="en-US" sz="2600"/>
              <a:t>row*.</a:t>
            </a:r>
          </a:p>
          <a:p>
            <a:pPr defTabSz="801688" eaLnBrk="0" hangingPunct="0">
              <a:spcBef>
                <a:spcPct val="50000"/>
              </a:spcBef>
            </a:pPr>
            <a:endParaRPr lang="en-US" sz="2600">
              <a:cs typeface="Arial" charset="0"/>
            </a:endParaRPr>
          </a:p>
        </p:txBody>
      </p:sp>
      <p:sp>
        <p:nvSpPr>
          <p:cNvPr id="35845" name="Footer Placeholder 1"/>
          <p:cNvSpPr txBox="1">
            <a:spLocks noGrp="1"/>
          </p:cNvSpPr>
          <p:nvPr/>
        </p:nvSpPr>
        <p:spPr bwMode="auto">
          <a:xfrm>
            <a:off x="154517" y="6291263"/>
            <a:ext cx="5715000" cy="457200"/>
          </a:xfrm>
          <a:prstGeom prst="rect">
            <a:avLst/>
          </a:prstGeom>
          <a:noFill/>
          <a:ln w="9525">
            <a:noFill/>
            <a:miter lim="800000"/>
            <a:headEnd/>
            <a:tailEnd/>
          </a:ln>
        </p:spPr>
        <p:txBody>
          <a:bodyPr lIns="80165" tIns="40083" rIns="80165" bIns="40083"/>
          <a:lstStyle/>
          <a:p>
            <a:pPr defTabSz="801688" eaLnBrk="0" hangingPunct="0"/>
            <a:r>
              <a:rPr lang="en-US" sz="900" i="1"/>
              <a:t>Stepping Out: Reading and Viewing</a:t>
            </a:r>
            <a:r>
              <a:rPr lang="en-US" sz="900"/>
              <a:t>     S2: What Matters in Reading and Viewing</a:t>
            </a:r>
          </a:p>
          <a:p>
            <a:pPr defTabSz="801688" eaLnBrk="0" hangingPunct="0"/>
            <a:r>
              <a:rPr lang="en-US" sz="900"/>
              <a:t>©Western Australian Minister of Education and Training. Canadian Edition, 2007.</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2"/>
          <p:cNvSpPr txBox="1">
            <a:spLocks noGrp="1"/>
          </p:cNvSpPr>
          <p:nvPr/>
        </p:nvSpPr>
        <p:spPr bwMode="auto">
          <a:xfrm>
            <a:off x="8221134" y="6318647"/>
            <a:ext cx="768351" cy="404813"/>
          </a:xfrm>
          <a:prstGeom prst="rect">
            <a:avLst/>
          </a:prstGeom>
          <a:noFill/>
          <a:ln w="9525">
            <a:noFill/>
            <a:miter lim="800000"/>
            <a:headEnd/>
            <a:tailEnd/>
          </a:ln>
        </p:spPr>
        <p:txBody>
          <a:bodyPr lIns="80165" tIns="40083" rIns="80165" bIns="40083"/>
          <a:lstStyle/>
          <a:p>
            <a:pPr algn="r" defTabSz="801688" eaLnBrk="0" hangingPunct="0"/>
            <a:r>
              <a:rPr lang="en-US" sz="900"/>
              <a:t/>
            </a:r>
            <a:br>
              <a:rPr lang="en-US" sz="900"/>
            </a:br>
            <a:r>
              <a:rPr lang="en-US" sz="900"/>
              <a:t>  S</a:t>
            </a:r>
            <a:fld id="{84B19BE1-C190-47A5-AF86-1A05AD848BBA}" type="slidenum">
              <a:rPr lang="en-US" sz="900">
                <a:ea typeface="Osaka" pitchFamily="1" charset="-128"/>
              </a:rPr>
              <a:pPr algn="r" defTabSz="801688" eaLnBrk="0" hangingPunct="0"/>
              <a:t>18</a:t>
            </a:fld>
            <a:endParaRPr lang="en-US" sz="900">
              <a:ea typeface="Osaka" pitchFamily="1" charset="-128"/>
            </a:endParaRPr>
          </a:p>
        </p:txBody>
      </p:sp>
      <p:sp>
        <p:nvSpPr>
          <p:cNvPr id="36867" name="Rectangle 2"/>
          <p:cNvSpPr>
            <a:spLocks noChangeArrowheads="1"/>
          </p:cNvSpPr>
          <p:nvPr/>
        </p:nvSpPr>
        <p:spPr bwMode="auto">
          <a:xfrm>
            <a:off x="1380067" y="2297906"/>
            <a:ext cx="9144000" cy="415498"/>
          </a:xfrm>
          <a:prstGeom prst="rect">
            <a:avLst/>
          </a:prstGeom>
          <a:noFill/>
          <a:ln w="9525">
            <a:noFill/>
            <a:miter lim="800000"/>
            <a:headEnd/>
            <a:tailEnd/>
          </a:ln>
        </p:spPr>
        <p:txBody>
          <a:bodyPr>
            <a:spAutoFit/>
          </a:bodyPr>
          <a:lstStyle/>
          <a:p>
            <a:pPr eaLnBrk="0" hangingPunct="0"/>
            <a:endParaRPr lang="en-US" sz="2100">
              <a:latin typeface="Times" pitchFamily="1" charset="0"/>
            </a:endParaRPr>
          </a:p>
        </p:txBody>
      </p:sp>
      <p:pic>
        <p:nvPicPr>
          <p:cNvPr id="36868" name="Picture 4" descr="Music notes"/>
          <p:cNvPicPr>
            <a:picLocks noChangeAspect="1" noChangeArrowheads="1"/>
          </p:cNvPicPr>
          <p:nvPr/>
        </p:nvPicPr>
        <p:blipFill>
          <a:blip r:embed="rId3" cstate="print"/>
          <a:srcRect/>
          <a:stretch>
            <a:fillRect/>
          </a:stretch>
        </p:blipFill>
        <p:spPr bwMode="auto">
          <a:xfrm>
            <a:off x="226594" y="1524000"/>
            <a:ext cx="8352258" cy="3352799"/>
          </a:xfrm>
          <a:prstGeom prst="rect">
            <a:avLst/>
          </a:prstGeom>
          <a:noFill/>
          <a:ln w="9525">
            <a:noFill/>
            <a:miter lim="800000"/>
            <a:headEnd/>
            <a:tailEnd/>
          </a:ln>
        </p:spPr>
      </p:pic>
      <p:sp>
        <p:nvSpPr>
          <p:cNvPr id="36869" name="Footer Placeholder 1"/>
          <p:cNvSpPr txBox="1">
            <a:spLocks noGrp="1"/>
          </p:cNvSpPr>
          <p:nvPr/>
        </p:nvSpPr>
        <p:spPr bwMode="auto">
          <a:xfrm>
            <a:off x="154517" y="6291263"/>
            <a:ext cx="5715000" cy="457200"/>
          </a:xfrm>
          <a:prstGeom prst="rect">
            <a:avLst/>
          </a:prstGeom>
          <a:noFill/>
          <a:ln w="9525">
            <a:noFill/>
            <a:miter lim="800000"/>
            <a:headEnd/>
            <a:tailEnd/>
          </a:ln>
        </p:spPr>
        <p:txBody>
          <a:bodyPr lIns="80165" tIns="40083" rIns="80165" bIns="40083"/>
          <a:lstStyle/>
          <a:p>
            <a:pPr defTabSz="801688" eaLnBrk="0" hangingPunct="0"/>
            <a:r>
              <a:rPr lang="en-US" sz="900" i="1"/>
              <a:t>Stepping Out: Reading and Viewing</a:t>
            </a:r>
            <a:r>
              <a:rPr lang="en-US" sz="900"/>
              <a:t>     S2: What Matters in Reading and Viewing</a:t>
            </a:r>
          </a:p>
          <a:p>
            <a:pPr defTabSz="801688" eaLnBrk="0" hangingPunct="0"/>
            <a:r>
              <a:rPr lang="en-US" sz="900"/>
              <a:t>©Western Australian Minister of Education and Training. Canadian Edition, 2007.</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228600"/>
            <a:ext cx="7620000" cy="6001643"/>
          </a:xfrm>
          <a:prstGeom prst="rect">
            <a:avLst/>
          </a:prstGeom>
          <a:noFill/>
        </p:spPr>
        <p:txBody>
          <a:bodyPr wrap="square" rtlCol="0">
            <a:spAutoFit/>
          </a:bodyPr>
          <a:lstStyle/>
          <a:p>
            <a:r>
              <a:rPr lang="en-US" sz="2400" b="1" dirty="0" err="1" smtClean="0"/>
              <a:t>Cna</a:t>
            </a:r>
            <a:r>
              <a:rPr lang="en-US" sz="2400" b="1" dirty="0" smtClean="0"/>
              <a:t> </a:t>
            </a:r>
            <a:r>
              <a:rPr lang="en-US" sz="2400" b="1" dirty="0" err="1" smtClean="0"/>
              <a:t>yuo</a:t>
            </a:r>
            <a:r>
              <a:rPr lang="en-US" sz="2400" b="1" dirty="0" smtClean="0"/>
              <a:t> </a:t>
            </a:r>
            <a:r>
              <a:rPr lang="en-US" sz="2400" b="1" dirty="0" err="1" smtClean="0"/>
              <a:t>raed</a:t>
            </a:r>
            <a:r>
              <a:rPr lang="en-US" sz="2400" b="1" dirty="0" smtClean="0"/>
              <a:t> </a:t>
            </a:r>
            <a:r>
              <a:rPr lang="en-US" sz="2400" b="1" dirty="0" err="1" smtClean="0"/>
              <a:t>tihs</a:t>
            </a:r>
            <a:r>
              <a:rPr lang="en-US" sz="2400" b="1" dirty="0" smtClean="0"/>
              <a:t>? </a:t>
            </a:r>
            <a:r>
              <a:rPr lang="en-US" sz="2400" b="1" dirty="0" err="1" smtClean="0"/>
              <a:t>Olny</a:t>
            </a:r>
            <a:r>
              <a:rPr lang="en-US" sz="2400" b="1" dirty="0" smtClean="0"/>
              <a:t> 55 </a:t>
            </a:r>
            <a:r>
              <a:rPr lang="en-US" sz="2400" b="1" dirty="0" err="1" smtClean="0"/>
              <a:t>plepoe</a:t>
            </a:r>
            <a:r>
              <a:rPr lang="en-US" sz="2400" b="1" dirty="0" smtClean="0"/>
              <a:t> out of 100 can.</a:t>
            </a:r>
            <a:br>
              <a:rPr lang="en-US" sz="2400" b="1" dirty="0" smtClean="0"/>
            </a:br>
            <a:r>
              <a:rPr lang="en-US" sz="2400" b="1" dirty="0" smtClean="0"/>
              <a:t> </a:t>
            </a:r>
            <a:br>
              <a:rPr lang="en-US" sz="2400" b="1" dirty="0" smtClean="0"/>
            </a:br>
            <a:r>
              <a:rPr lang="en-US" sz="2400" b="1" dirty="0" smtClean="0"/>
              <a:t> </a:t>
            </a:r>
            <a:r>
              <a:rPr lang="en-US" sz="2400" b="1" dirty="0" err="1" smtClean="0"/>
              <a:t>i</a:t>
            </a:r>
            <a:r>
              <a:rPr lang="en-US" sz="2400" b="1" dirty="0" smtClean="0"/>
              <a:t> </a:t>
            </a:r>
            <a:r>
              <a:rPr lang="en-US" sz="2400" b="1" dirty="0" err="1" smtClean="0"/>
              <a:t>cdnuolt</a:t>
            </a:r>
            <a:r>
              <a:rPr lang="en-US" sz="2400" b="1" dirty="0" smtClean="0"/>
              <a:t> </a:t>
            </a:r>
            <a:r>
              <a:rPr lang="en-US" sz="2400" b="1" dirty="0" err="1" smtClean="0"/>
              <a:t>blveiee</a:t>
            </a:r>
            <a:r>
              <a:rPr lang="en-US" sz="2400" b="1" dirty="0" smtClean="0"/>
              <a:t> </a:t>
            </a:r>
            <a:r>
              <a:rPr lang="en-US" sz="2400" b="1" dirty="0" err="1" smtClean="0"/>
              <a:t>taht</a:t>
            </a:r>
            <a:r>
              <a:rPr lang="en-US" sz="2400" b="1" dirty="0" smtClean="0"/>
              <a:t> I </a:t>
            </a:r>
            <a:r>
              <a:rPr lang="en-US" sz="2400" b="1" dirty="0" err="1" smtClean="0"/>
              <a:t>cluod</a:t>
            </a:r>
            <a:r>
              <a:rPr lang="en-US" sz="2400" b="1" dirty="0" smtClean="0"/>
              <a:t> </a:t>
            </a:r>
            <a:r>
              <a:rPr lang="en-US" sz="2400" b="1" dirty="0" err="1" smtClean="0"/>
              <a:t>aulaclty</a:t>
            </a:r>
            <a:r>
              <a:rPr lang="en-US" sz="2400" b="1" dirty="0" smtClean="0"/>
              <a:t> </a:t>
            </a:r>
            <a:r>
              <a:rPr lang="en-US" sz="2400" b="1" dirty="0" err="1" smtClean="0"/>
              <a:t>uesdnatnrd</a:t>
            </a:r>
            <a:r>
              <a:rPr lang="en-US" sz="2400" b="1" dirty="0" smtClean="0"/>
              <a:t> </a:t>
            </a:r>
            <a:r>
              <a:rPr lang="en-US" sz="2400" b="1" dirty="0" err="1" smtClean="0"/>
              <a:t>waht</a:t>
            </a:r>
            <a:r>
              <a:rPr lang="en-US" sz="2400" b="1" dirty="0" smtClean="0"/>
              <a:t> I was </a:t>
            </a:r>
            <a:r>
              <a:rPr lang="en-US" sz="2400" b="1" dirty="0" err="1" smtClean="0"/>
              <a:t>rdanieg</a:t>
            </a:r>
            <a:r>
              <a:rPr lang="en-US" sz="2400" b="1" dirty="0" smtClean="0"/>
              <a:t>. The </a:t>
            </a:r>
            <a:r>
              <a:rPr lang="en-US" sz="2400" b="1" dirty="0" err="1" smtClean="0"/>
              <a:t>phaonmneal</a:t>
            </a:r>
            <a:r>
              <a:rPr lang="en-US" sz="2400" b="1" dirty="0" smtClean="0"/>
              <a:t> </a:t>
            </a:r>
            <a:r>
              <a:rPr lang="en-US" sz="2400" b="1" dirty="0" err="1" smtClean="0"/>
              <a:t>pweor</a:t>
            </a:r>
            <a:r>
              <a:rPr lang="en-US" sz="2400" b="1" dirty="0" smtClean="0"/>
              <a:t> of the </a:t>
            </a:r>
            <a:r>
              <a:rPr lang="en-US" sz="2400" b="1" dirty="0" err="1" smtClean="0"/>
              <a:t>hmuan</a:t>
            </a:r>
            <a:r>
              <a:rPr lang="en-US" sz="2400" b="1" dirty="0" smtClean="0"/>
              <a:t> </a:t>
            </a:r>
            <a:r>
              <a:rPr lang="en-US" sz="2400" b="1" dirty="0" err="1" smtClean="0"/>
              <a:t>mnid</a:t>
            </a:r>
            <a:r>
              <a:rPr lang="en-US" sz="2400" b="1" dirty="0" smtClean="0"/>
              <a:t>, </a:t>
            </a:r>
            <a:r>
              <a:rPr lang="en-US" sz="2400" b="1" dirty="0" err="1" smtClean="0"/>
              <a:t>aoccdrnig</a:t>
            </a:r>
            <a:r>
              <a:rPr lang="en-US" sz="2400" b="1" dirty="0" smtClean="0"/>
              <a:t> to a </a:t>
            </a:r>
            <a:r>
              <a:rPr lang="en-US" sz="2400" b="1" dirty="0" err="1" smtClean="0"/>
              <a:t>rscheearch</a:t>
            </a:r>
            <a:r>
              <a:rPr lang="en-US" sz="2400" b="1" dirty="0" smtClean="0"/>
              <a:t> at </a:t>
            </a:r>
            <a:r>
              <a:rPr lang="en-US" sz="2400" b="1" dirty="0" err="1" smtClean="0"/>
              <a:t>Cmabrigde</a:t>
            </a:r>
            <a:r>
              <a:rPr lang="en-US" sz="2400" b="1" dirty="0" smtClean="0"/>
              <a:t> </a:t>
            </a:r>
            <a:r>
              <a:rPr lang="en-US" sz="2400" b="1" dirty="0" err="1" smtClean="0"/>
              <a:t>Uinervtisy</a:t>
            </a:r>
            <a:r>
              <a:rPr lang="en-US" sz="2400" b="1" dirty="0" smtClean="0"/>
              <a:t>, it </a:t>
            </a:r>
            <a:r>
              <a:rPr lang="en-US" sz="2400" b="1" dirty="0" err="1" smtClean="0"/>
              <a:t>dseno't</a:t>
            </a:r>
            <a:r>
              <a:rPr lang="en-US" sz="2400" b="1" dirty="0" smtClean="0"/>
              <a:t> </a:t>
            </a:r>
            <a:r>
              <a:rPr lang="en-US" sz="2400" b="1" dirty="0" err="1" smtClean="0"/>
              <a:t>mtaetr</a:t>
            </a:r>
            <a:r>
              <a:rPr lang="en-US" sz="2400" b="1" dirty="0" smtClean="0"/>
              <a:t> in </a:t>
            </a:r>
            <a:r>
              <a:rPr lang="en-US" sz="2400" b="1" dirty="0" err="1" smtClean="0"/>
              <a:t>waht</a:t>
            </a:r>
            <a:r>
              <a:rPr lang="en-US" sz="2400" b="1" dirty="0" smtClean="0"/>
              <a:t> </a:t>
            </a:r>
            <a:r>
              <a:rPr lang="en-US" sz="2400" b="1" dirty="0" err="1" smtClean="0"/>
              <a:t>oerdr</a:t>
            </a:r>
            <a:r>
              <a:rPr lang="en-US" sz="2400" b="1" dirty="0" smtClean="0"/>
              <a:t> the </a:t>
            </a:r>
            <a:r>
              <a:rPr lang="en-US" sz="2400" b="1" dirty="0" err="1" smtClean="0"/>
              <a:t>ltteres</a:t>
            </a:r>
            <a:r>
              <a:rPr lang="en-US" sz="2400" b="1" dirty="0" smtClean="0"/>
              <a:t> in a </a:t>
            </a:r>
            <a:r>
              <a:rPr lang="en-US" sz="2400" b="1" dirty="0" err="1" smtClean="0"/>
              <a:t>wrod</a:t>
            </a:r>
            <a:r>
              <a:rPr lang="en-US" sz="2400" b="1" dirty="0" smtClean="0"/>
              <a:t> are, the </a:t>
            </a:r>
            <a:r>
              <a:rPr lang="en-US" sz="2400" b="1" dirty="0" err="1" smtClean="0"/>
              <a:t>olny</a:t>
            </a:r>
            <a:r>
              <a:rPr lang="en-US" sz="2400" b="1" dirty="0" smtClean="0"/>
              <a:t> </a:t>
            </a:r>
            <a:r>
              <a:rPr lang="en-US" sz="2400" b="1" dirty="0" err="1" smtClean="0"/>
              <a:t>iproamtnt</a:t>
            </a:r>
            <a:r>
              <a:rPr lang="en-US" sz="2400" b="1" dirty="0" smtClean="0"/>
              <a:t> </a:t>
            </a:r>
            <a:r>
              <a:rPr lang="en-US" sz="2400" b="1" dirty="0" err="1" smtClean="0"/>
              <a:t>tihng</a:t>
            </a:r>
            <a:r>
              <a:rPr lang="en-US" sz="2400" b="1" dirty="0" smtClean="0"/>
              <a:t> is </a:t>
            </a:r>
            <a:r>
              <a:rPr lang="en-US" sz="2400" b="1" dirty="0" err="1" smtClean="0"/>
              <a:t>taht</a:t>
            </a:r>
            <a:r>
              <a:rPr lang="en-US" sz="2400" b="1" dirty="0" smtClean="0"/>
              <a:t> the </a:t>
            </a:r>
            <a:r>
              <a:rPr lang="en-US" sz="2400" b="1" dirty="0" err="1" smtClean="0"/>
              <a:t>frsit</a:t>
            </a:r>
            <a:r>
              <a:rPr lang="en-US" sz="2400" b="1" dirty="0" smtClean="0"/>
              <a:t> and </a:t>
            </a:r>
            <a:r>
              <a:rPr lang="en-US" sz="2400" b="1" dirty="0" err="1" smtClean="0"/>
              <a:t>lsat</a:t>
            </a:r>
            <a:r>
              <a:rPr lang="en-US" sz="2400" b="1" dirty="0" smtClean="0"/>
              <a:t> </a:t>
            </a:r>
            <a:r>
              <a:rPr lang="en-US" sz="2400" b="1" dirty="0" err="1" smtClean="0"/>
              <a:t>ltteer</a:t>
            </a:r>
            <a:r>
              <a:rPr lang="en-US" sz="2400" b="1" dirty="0" smtClean="0"/>
              <a:t> be in the </a:t>
            </a:r>
            <a:r>
              <a:rPr lang="en-US" sz="2400" b="1" dirty="0" err="1" smtClean="0"/>
              <a:t>rghit</a:t>
            </a:r>
            <a:r>
              <a:rPr lang="en-US" sz="2400" b="1" dirty="0" smtClean="0"/>
              <a:t> </a:t>
            </a:r>
            <a:r>
              <a:rPr lang="en-US" sz="2400" b="1" dirty="0" err="1" smtClean="0"/>
              <a:t>pclae</a:t>
            </a:r>
            <a:r>
              <a:rPr lang="en-US" sz="2400" b="1" dirty="0" smtClean="0"/>
              <a:t>. The </a:t>
            </a:r>
            <a:r>
              <a:rPr lang="en-US" sz="2400" b="1" dirty="0" err="1" smtClean="0"/>
              <a:t>rset</a:t>
            </a:r>
            <a:r>
              <a:rPr lang="en-US" sz="2400" b="1" dirty="0" smtClean="0"/>
              <a:t> can be a </a:t>
            </a:r>
            <a:r>
              <a:rPr lang="en-US" sz="2400" b="1" dirty="0" err="1" smtClean="0"/>
              <a:t>taotl</a:t>
            </a:r>
            <a:r>
              <a:rPr lang="en-US" sz="2400" b="1" dirty="0" smtClean="0"/>
              <a:t> </a:t>
            </a:r>
            <a:r>
              <a:rPr lang="en-US" sz="2400" b="1" dirty="0" err="1" smtClean="0"/>
              <a:t>mses</a:t>
            </a:r>
            <a:r>
              <a:rPr lang="en-US" sz="2400" b="1" dirty="0" smtClean="0"/>
              <a:t> and you can </a:t>
            </a:r>
            <a:r>
              <a:rPr lang="en-US" sz="2400" b="1" dirty="0" err="1" smtClean="0"/>
              <a:t>sitll</a:t>
            </a:r>
            <a:r>
              <a:rPr lang="en-US" sz="2400" b="1" dirty="0" smtClean="0"/>
              <a:t> </a:t>
            </a:r>
            <a:r>
              <a:rPr lang="en-US" sz="2400" b="1" dirty="0" err="1" smtClean="0"/>
              <a:t>raed</a:t>
            </a:r>
            <a:r>
              <a:rPr lang="en-US" sz="2400" b="1" dirty="0" smtClean="0"/>
              <a:t> it </a:t>
            </a:r>
            <a:r>
              <a:rPr lang="en-US" sz="2400" b="1" dirty="0" err="1" smtClean="0"/>
              <a:t>whotuit</a:t>
            </a:r>
            <a:r>
              <a:rPr lang="en-US" sz="2400" b="1" dirty="0" smtClean="0"/>
              <a:t> a </a:t>
            </a:r>
            <a:r>
              <a:rPr lang="en-US" sz="2400" b="1" dirty="0" err="1" smtClean="0"/>
              <a:t>pboerlm</a:t>
            </a:r>
            <a:r>
              <a:rPr lang="en-US" sz="2400" b="1" dirty="0" smtClean="0"/>
              <a:t>. </a:t>
            </a:r>
            <a:r>
              <a:rPr lang="en-US" sz="2400" b="1" dirty="0" err="1" smtClean="0"/>
              <a:t>Tihs</a:t>
            </a:r>
            <a:r>
              <a:rPr lang="en-US" sz="2400" b="1" dirty="0" smtClean="0"/>
              <a:t> is </a:t>
            </a:r>
            <a:r>
              <a:rPr lang="en-US" sz="2400" b="1" dirty="0" err="1" smtClean="0"/>
              <a:t>bcuseae</a:t>
            </a:r>
            <a:r>
              <a:rPr lang="en-US" sz="2400" b="1" dirty="0" smtClean="0"/>
              <a:t> the </a:t>
            </a:r>
            <a:r>
              <a:rPr lang="en-US" sz="2400" b="1" dirty="0" err="1" smtClean="0"/>
              <a:t>huamn</a:t>
            </a:r>
            <a:r>
              <a:rPr lang="en-US" sz="2400" b="1" dirty="0" smtClean="0"/>
              <a:t> </a:t>
            </a:r>
            <a:r>
              <a:rPr lang="en-US" sz="2400" b="1" dirty="0" err="1" smtClean="0"/>
              <a:t>mnid</a:t>
            </a:r>
            <a:r>
              <a:rPr lang="en-US" sz="2400" b="1" dirty="0" smtClean="0"/>
              <a:t> </a:t>
            </a:r>
            <a:r>
              <a:rPr lang="en-US" sz="2400" b="1" dirty="0" err="1" smtClean="0"/>
              <a:t>deos</a:t>
            </a:r>
            <a:r>
              <a:rPr lang="en-US" sz="2400" b="1" dirty="0" smtClean="0"/>
              <a:t> not </a:t>
            </a:r>
            <a:r>
              <a:rPr lang="en-US" sz="2400" b="1" dirty="0" err="1" smtClean="0"/>
              <a:t>raed</a:t>
            </a:r>
            <a:r>
              <a:rPr lang="en-US" sz="2400" b="1" dirty="0" smtClean="0"/>
              <a:t> </a:t>
            </a:r>
            <a:r>
              <a:rPr lang="en-US" sz="2400" b="1" dirty="0" err="1" smtClean="0"/>
              <a:t>ervey</a:t>
            </a:r>
            <a:r>
              <a:rPr lang="en-US" sz="2400" b="1" dirty="0" smtClean="0"/>
              <a:t> </a:t>
            </a:r>
            <a:r>
              <a:rPr lang="en-US" sz="2400" b="1" dirty="0" err="1" smtClean="0"/>
              <a:t>lteter</a:t>
            </a:r>
            <a:r>
              <a:rPr lang="en-US" sz="2400" b="1" dirty="0" smtClean="0"/>
              <a:t> by </a:t>
            </a:r>
            <a:r>
              <a:rPr lang="en-US" sz="2400" b="1" dirty="0" err="1" smtClean="0"/>
              <a:t>istlef</a:t>
            </a:r>
            <a:r>
              <a:rPr lang="en-US" sz="2400" b="1" dirty="0" smtClean="0"/>
              <a:t>, but the </a:t>
            </a:r>
            <a:r>
              <a:rPr lang="en-US" sz="2400" b="1" dirty="0" err="1" smtClean="0"/>
              <a:t>wrod</a:t>
            </a:r>
            <a:r>
              <a:rPr lang="en-US" sz="2400" b="1" dirty="0" smtClean="0"/>
              <a:t> as a </a:t>
            </a:r>
            <a:r>
              <a:rPr lang="en-US" sz="2400" b="1" dirty="0" err="1" smtClean="0"/>
              <a:t>wlohe</a:t>
            </a:r>
            <a:r>
              <a:rPr lang="en-US" sz="2400" b="1" dirty="0" smtClean="0"/>
              <a:t>. </a:t>
            </a:r>
            <a:r>
              <a:rPr lang="en-US" sz="2400" b="1" dirty="0" err="1" smtClean="0"/>
              <a:t>Azanmig</a:t>
            </a:r>
            <a:r>
              <a:rPr lang="en-US" sz="2400" b="1" dirty="0" smtClean="0"/>
              <a:t> huh? </a:t>
            </a:r>
            <a:r>
              <a:rPr lang="en-US" sz="2400" b="1" dirty="0" err="1" smtClean="0"/>
              <a:t>yaeh</a:t>
            </a:r>
            <a:r>
              <a:rPr lang="en-US" sz="2400" b="1" dirty="0" smtClean="0"/>
              <a:t> and I </a:t>
            </a:r>
            <a:r>
              <a:rPr lang="en-US" sz="2400" b="1" dirty="0" err="1" smtClean="0"/>
              <a:t>awlyas</a:t>
            </a:r>
            <a:r>
              <a:rPr lang="en-US" sz="2400" b="1" dirty="0" smtClean="0"/>
              <a:t> </a:t>
            </a:r>
            <a:r>
              <a:rPr lang="en-US" sz="2400" b="1" dirty="0" err="1" smtClean="0"/>
              <a:t>tghuhot</a:t>
            </a:r>
            <a:r>
              <a:rPr lang="en-US" sz="2400" b="1" dirty="0" smtClean="0"/>
              <a:t> </a:t>
            </a:r>
            <a:r>
              <a:rPr lang="en-US" sz="2400" b="1" dirty="0" err="1" smtClean="0"/>
              <a:t>slpeling</a:t>
            </a:r>
            <a:r>
              <a:rPr lang="en-US" sz="2400" b="1" dirty="0" smtClean="0"/>
              <a:t> was </a:t>
            </a:r>
            <a:r>
              <a:rPr lang="en-US" sz="2400" b="1" dirty="0" err="1" smtClean="0"/>
              <a:t>ipmorantt</a:t>
            </a:r>
            <a:r>
              <a:rPr lang="en-US" sz="2400" b="1" dirty="0" smtClean="0"/>
              <a:t>!</a:t>
            </a:r>
            <a:endParaRPr lang="en-US" sz="2400" dirty="0"/>
          </a:p>
        </p:txBody>
      </p:sp>
      <p:pic>
        <p:nvPicPr>
          <p:cNvPr id="20482" name="Picture 2" descr="http://2.bp.blogspot.com/-7yi4glERphg/Tii48QZV12I/AAAAAAAAAqQ/HSzQ5XC-05c/s1600/what_the.jpg"/>
          <p:cNvPicPr>
            <a:picLocks noChangeAspect="1" noChangeArrowheads="1"/>
          </p:cNvPicPr>
          <p:nvPr/>
        </p:nvPicPr>
        <p:blipFill>
          <a:blip r:embed="rId2" cstate="print"/>
          <a:srcRect/>
          <a:stretch>
            <a:fillRect/>
          </a:stretch>
        </p:blipFill>
        <p:spPr bwMode="auto">
          <a:xfrm>
            <a:off x="3352800" y="4419600"/>
            <a:ext cx="2438400" cy="24384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body" idx="1"/>
          </p:nvPr>
        </p:nvSpPr>
        <p:spPr>
          <a:xfrm>
            <a:off x="406400" y="342900"/>
            <a:ext cx="8229600" cy="5829300"/>
          </a:xfrm>
        </p:spPr>
        <p:txBody>
          <a:bodyPr>
            <a:normAutofit/>
          </a:bodyPr>
          <a:lstStyle/>
          <a:p>
            <a:pPr>
              <a:lnSpc>
                <a:spcPct val="80000"/>
              </a:lnSpc>
              <a:buFontTx/>
              <a:buNone/>
            </a:pPr>
            <a:r>
              <a:rPr lang="en-US" sz="2800" b="1" dirty="0"/>
              <a:t>Dear God,</a:t>
            </a:r>
          </a:p>
          <a:p>
            <a:pPr>
              <a:lnSpc>
                <a:spcPct val="80000"/>
              </a:lnSpc>
            </a:pPr>
            <a:r>
              <a:rPr lang="en-US" sz="2800" b="1" dirty="0">
                <a:solidFill>
                  <a:srgbClr val="C00000"/>
                </a:solidFill>
              </a:rPr>
              <a:t>I spend so much time reliving yesterday or anticipating tomorrow that I lose sight of the only time that is really mine—the present moment.</a:t>
            </a:r>
          </a:p>
          <a:p>
            <a:pPr>
              <a:lnSpc>
                <a:spcPct val="80000"/>
              </a:lnSpc>
            </a:pPr>
            <a:r>
              <a:rPr lang="en-US" sz="2800" b="1" dirty="0">
                <a:solidFill>
                  <a:srgbClr val="C00000"/>
                </a:solidFill>
              </a:rPr>
              <a:t>You give me today one moment at a time. That’s all I have—all I will ever have.</a:t>
            </a:r>
          </a:p>
          <a:p>
            <a:pPr>
              <a:lnSpc>
                <a:spcPct val="80000"/>
              </a:lnSpc>
            </a:pPr>
            <a:r>
              <a:rPr lang="en-US" sz="2800" b="1" dirty="0">
                <a:solidFill>
                  <a:srgbClr val="C00000"/>
                </a:solidFill>
              </a:rPr>
              <a:t>Give me faith which knows that each moment contains exactly what is best for me.</a:t>
            </a:r>
          </a:p>
          <a:p>
            <a:pPr>
              <a:lnSpc>
                <a:spcPct val="80000"/>
              </a:lnSpc>
            </a:pPr>
            <a:r>
              <a:rPr lang="en-US" sz="2800" b="1" dirty="0">
                <a:solidFill>
                  <a:srgbClr val="C00000"/>
                </a:solidFill>
              </a:rPr>
              <a:t>Give me the hope which trusts you enough to forget past failings and future trials.</a:t>
            </a:r>
          </a:p>
          <a:p>
            <a:pPr>
              <a:lnSpc>
                <a:spcPct val="80000"/>
              </a:lnSpc>
            </a:pPr>
            <a:r>
              <a:rPr lang="en-US" sz="2800" b="1" dirty="0">
                <a:solidFill>
                  <a:srgbClr val="C00000"/>
                </a:solidFill>
              </a:rPr>
              <a:t>Give me the love which makes each moment an anticipation of eternity with you.</a:t>
            </a:r>
          </a:p>
          <a:p>
            <a:pPr>
              <a:lnSpc>
                <a:spcPct val="80000"/>
              </a:lnSpc>
            </a:pPr>
            <a:r>
              <a:rPr lang="en-US" sz="2800" b="1" dirty="0">
                <a:solidFill>
                  <a:srgbClr val="C00000"/>
                </a:solidFill>
              </a:rPr>
              <a:t>We ask this in the name of Jesus who is the same yesterday, today, and forever.</a:t>
            </a:r>
          </a:p>
          <a:p>
            <a:pPr>
              <a:lnSpc>
                <a:spcPct val="80000"/>
              </a:lnSpc>
              <a:buFontTx/>
              <a:buNone/>
            </a:pPr>
            <a:r>
              <a:rPr lang="en-US" sz="2800" b="1" dirty="0"/>
              <a:t>Amen.</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a:hlinkClick r:id="rId3"/>
          </p:cNvPr>
          <p:cNvPicPr>
            <a:picLocks noChangeAspect="1" noChangeArrowheads="1"/>
          </p:cNvPicPr>
          <p:nvPr/>
        </p:nvPicPr>
        <p:blipFill>
          <a:blip r:embed="rId4" cstate="print"/>
          <a:srcRect/>
          <a:stretch>
            <a:fillRect/>
          </a:stretch>
        </p:blipFill>
        <p:spPr bwMode="auto">
          <a:xfrm>
            <a:off x="1457325" y="585788"/>
            <a:ext cx="6229350" cy="5686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Let’s Think about…Thinking?</a:t>
            </a:r>
            <a:endParaRPr lang="en-CA" b="1" dirty="0"/>
          </a:p>
        </p:txBody>
      </p:sp>
      <p:pic>
        <p:nvPicPr>
          <p:cNvPr id="4098" name="Picture 2"/>
          <p:cNvPicPr>
            <a:picLocks noChangeAspect="1" noChangeArrowheads="1"/>
          </p:cNvPicPr>
          <p:nvPr/>
        </p:nvPicPr>
        <p:blipFill>
          <a:blip r:embed="rId3" cstate="print"/>
          <a:srcRect/>
          <a:stretch>
            <a:fillRect/>
          </a:stretch>
        </p:blipFill>
        <p:spPr bwMode="auto">
          <a:xfrm>
            <a:off x="533400" y="1371600"/>
            <a:ext cx="3759200" cy="4876800"/>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4876800" y="1371600"/>
            <a:ext cx="3814763" cy="508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Think Literacy!</a:t>
            </a:r>
            <a:endParaRPr lang="en-CA" b="1" dirty="0"/>
          </a:p>
        </p:txBody>
      </p:sp>
      <p:pic>
        <p:nvPicPr>
          <p:cNvPr id="2050" name="Picture 2"/>
          <p:cNvPicPr>
            <a:picLocks noChangeAspect="1" noChangeArrowheads="1"/>
          </p:cNvPicPr>
          <p:nvPr/>
        </p:nvPicPr>
        <p:blipFill>
          <a:blip r:embed="rId3" cstate="print"/>
          <a:srcRect/>
          <a:stretch>
            <a:fillRect/>
          </a:stretch>
        </p:blipFill>
        <p:spPr bwMode="auto">
          <a:xfrm>
            <a:off x="381000" y="1295400"/>
            <a:ext cx="3629025" cy="470535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2667000" y="1676400"/>
            <a:ext cx="3619500" cy="4648200"/>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5334000" y="1295400"/>
            <a:ext cx="3600450" cy="4638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7391400" cy="1143000"/>
          </a:xfrm>
        </p:spPr>
        <p:txBody>
          <a:bodyPr/>
          <a:lstStyle/>
          <a:p>
            <a:r>
              <a:rPr lang="en-US" b="1" i="1" dirty="0" smtClean="0"/>
              <a:t>Text Reconstruction </a:t>
            </a:r>
            <a:r>
              <a:rPr lang="en-US" b="1" dirty="0" smtClean="0"/>
              <a:t>Strategy</a:t>
            </a:r>
            <a:endParaRPr lang="en-CA" b="1" dirty="0"/>
          </a:p>
        </p:txBody>
      </p:sp>
      <p:sp>
        <p:nvSpPr>
          <p:cNvPr id="3" name="Content Placeholder 2"/>
          <p:cNvSpPr>
            <a:spLocks noGrp="1"/>
          </p:cNvSpPr>
          <p:nvPr>
            <p:ph idx="1"/>
          </p:nvPr>
        </p:nvSpPr>
        <p:spPr/>
        <p:txBody>
          <a:bodyPr/>
          <a:lstStyle/>
          <a:p>
            <a:r>
              <a:rPr lang="en-US" b="1" dirty="0" smtClean="0">
                <a:solidFill>
                  <a:srgbClr val="FF0000"/>
                </a:solidFill>
              </a:rPr>
              <a:t>What is the purpose?</a:t>
            </a:r>
          </a:p>
          <a:p>
            <a:pPr lvl="1"/>
            <a:r>
              <a:rPr lang="en-US" dirty="0" smtClean="0">
                <a:solidFill>
                  <a:srgbClr val="002060"/>
                </a:solidFill>
              </a:rPr>
              <a:t>To identify main ideas and supporting detail</a:t>
            </a:r>
          </a:p>
          <a:p>
            <a:pPr lvl="1"/>
            <a:r>
              <a:rPr lang="en-US" dirty="0" smtClean="0">
                <a:solidFill>
                  <a:srgbClr val="002060"/>
                </a:solidFill>
              </a:rPr>
              <a:t>To promote active meaning-making</a:t>
            </a:r>
          </a:p>
          <a:p>
            <a:pPr lvl="1"/>
            <a:r>
              <a:rPr lang="en-US" dirty="0" smtClean="0">
                <a:solidFill>
                  <a:srgbClr val="002060"/>
                </a:solidFill>
              </a:rPr>
              <a:t>To see how texts are constructed and sequenced</a:t>
            </a:r>
          </a:p>
          <a:p>
            <a:pPr lvl="1"/>
            <a:r>
              <a:rPr lang="en-US" dirty="0" smtClean="0">
                <a:solidFill>
                  <a:srgbClr val="002060"/>
                </a:solidFill>
              </a:rPr>
              <a:t>To substantiate ideas</a:t>
            </a:r>
            <a:endParaRPr lang="en-CA" dirty="0">
              <a:solidFill>
                <a:srgbClr val="002060"/>
              </a:solidFill>
            </a:endParaRPr>
          </a:p>
        </p:txBody>
      </p:sp>
      <p:pic>
        <p:nvPicPr>
          <p:cNvPr id="4" name="Picture 1028" descr="stepping out logo"/>
          <p:cNvPicPr>
            <a:picLocks noChangeAspect="1" noChangeArrowheads="1"/>
          </p:cNvPicPr>
          <p:nvPr/>
        </p:nvPicPr>
        <p:blipFill>
          <a:blip r:embed="rId2" cstate="print"/>
          <a:srcRect/>
          <a:stretch>
            <a:fillRect/>
          </a:stretch>
        </p:blipFill>
        <p:spPr bwMode="auto">
          <a:xfrm>
            <a:off x="7467600" y="152400"/>
            <a:ext cx="1524000" cy="1420715"/>
          </a:xfrm>
          <a:prstGeom prst="rect">
            <a:avLst/>
          </a:prstGeom>
          <a:noFill/>
          <a:ln>
            <a:miter lim="800000"/>
            <a:headEnd/>
            <a:tailEnd/>
          </a:ln>
        </p:spPr>
      </p:pic>
      <p:pic>
        <p:nvPicPr>
          <p:cNvPr id="45060" name="Picture 4" descr="C:\Users\clarkec\AppData\Local\Microsoft\Windows\Temporary Internet Files\Content.IE5\M9CPJCBX\MM900336962[1].gif"/>
          <p:cNvPicPr>
            <a:picLocks noChangeAspect="1" noChangeArrowheads="1" noCrop="1"/>
          </p:cNvPicPr>
          <p:nvPr/>
        </p:nvPicPr>
        <p:blipFill>
          <a:blip r:embed="rId3" cstate="print"/>
          <a:srcRect/>
          <a:stretch>
            <a:fillRect/>
          </a:stretch>
        </p:blipFill>
        <p:spPr bwMode="auto">
          <a:xfrm>
            <a:off x="6172200" y="4267200"/>
            <a:ext cx="2286000" cy="2286000"/>
          </a:xfrm>
          <a:prstGeom prst="rect">
            <a:avLst/>
          </a:prstGeom>
          <a:noFill/>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00"/>
                </a:solidFill>
              </a:rPr>
              <a:t>Text Reconstruction</a:t>
            </a:r>
            <a:endParaRPr lang="en-CA" b="1" i="1" dirty="0">
              <a:solidFill>
                <a:srgbClr val="FF0000"/>
              </a:solidFill>
            </a:endParaRPr>
          </a:p>
        </p:txBody>
      </p:sp>
      <p:sp>
        <p:nvSpPr>
          <p:cNvPr id="3" name="Content Placeholder 2"/>
          <p:cNvSpPr>
            <a:spLocks noGrp="1"/>
          </p:cNvSpPr>
          <p:nvPr>
            <p:ph idx="1"/>
          </p:nvPr>
        </p:nvSpPr>
        <p:spPr>
          <a:xfrm>
            <a:off x="457200" y="1600200"/>
            <a:ext cx="8229600" cy="4800600"/>
          </a:xfrm>
        </p:spPr>
        <p:txBody>
          <a:bodyPr>
            <a:normAutofit fontScale="77500" lnSpcReduction="20000"/>
          </a:bodyPr>
          <a:lstStyle/>
          <a:p>
            <a:r>
              <a:rPr lang="en-US" b="1" dirty="0" smtClean="0"/>
              <a:t>Use a variety of text types:</a:t>
            </a:r>
          </a:p>
          <a:p>
            <a:pPr lvl="1"/>
            <a:r>
              <a:rPr lang="en-US" dirty="0" smtClean="0">
                <a:solidFill>
                  <a:srgbClr val="0070C0"/>
                </a:solidFill>
              </a:rPr>
              <a:t>Graphical, informational, narrative, media</a:t>
            </a:r>
          </a:p>
          <a:p>
            <a:pPr lvl="1"/>
            <a:r>
              <a:rPr lang="en-US" dirty="0" smtClean="0">
                <a:solidFill>
                  <a:srgbClr val="0070C0"/>
                </a:solidFill>
              </a:rPr>
              <a:t>Range of difficulty levels so accessible to all</a:t>
            </a:r>
          </a:p>
          <a:p>
            <a:r>
              <a:rPr lang="en-US" b="1" dirty="0" smtClean="0"/>
              <a:t>Texts are separated into chunks of information</a:t>
            </a:r>
          </a:p>
          <a:p>
            <a:pPr lvl="1"/>
            <a:r>
              <a:rPr lang="en-US" dirty="0" smtClean="0">
                <a:solidFill>
                  <a:srgbClr val="0070C0"/>
                </a:solidFill>
              </a:rPr>
              <a:t>Specific info can be text, images, charts, etc</a:t>
            </a:r>
          </a:p>
          <a:p>
            <a:pPr lvl="1"/>
            <a:r>
              <a:rPr lang="en-US" dirty="0" smtClean="0">
                <a:solidFill>
                  <a:srgbClr val="0070C0"/>
                </a:solidFill>
              </a:rPr>
              <a:t>Be sure there is enough detail for students to make connections between chunks</a:t>
            </a:r>
          </a:p>
          <a:p>
            <a:pPr lvl="2"/>
            <a:r>
              <a:rPr lang="en-US" dirty="0" smtClean="0">
                <a:solidFill>
                  <a:srgbClr val="0070C0"/>
                </a:solidFill>
              </a:rPr>
              <a:t>Transition words/phrases,  linking information</a:t>
            </a:r>
          </a:p>
          <a:p>
            <a:pPr lvl="2">
              <a:buNone/>
            </a:pPr>
            <a:endParaRPr lang="en-US" dirty="0" smtClean="0">
              <a:solidFill>
                <a:srgbClr val="0070C0"/>
              </a:solidFill>
            </a:endParaRPr>
          </a:p>
          <a:p>
            <a:pPr lvl="1">
              <a:buNone/>
            </a:pPr>
            <a:r>
              <a:rPr lang="en-US" sz="3200" b="1" dirty="0" smtClean="0"/>
              <a:t>Students work in pairs or small groups to reconstruct the text.</a:t>
            </a:r>
          </a:p>
          <a:p>
            <a:pPr lvl="1">
              <a:buNone/>
            </a:pPr>
            <a:r>
              <a:rPr lang="en-US" sz="3200" b="1" dirty="0" smtClean="0"/>
              <a:t>Have groups compare notes, identifying why they chose to put parts where they did. Defend their choices.</a:t>
            </a:r>
          </a:p>
          <a:p>
            <a:pPr lvl="1">
              <a:buNone/>
            </a:pPr>
            <a:r>
              <a:rPr lang="en-US" sz="3200" b="1" dirty="0" smtClean="0"/>
              <a:t>Show students the original text.</a:t>
            </a:r>
          </a:p>
        </p:txBody>
      </p:sp>
      <p:pic>
        <p:nvPicPr>
          <p:cNvPr id="4" name="Picture 1028" descr="stepping out logo"/>
          <p:cNvPicPr>
            <a:picLocks noChangeAspect="1" noChangeArrowheads="1"/>
          </p:cNvPicPr>
          <p:nvPr/>
        </p:nvPicPr>
        <p:blipFill>
          <a:blip r:embed="rId2" cstate="print"/>
          <a:srcRect/>
          <a:stretch>
            <a:fillRect/>
          </a:stretch>
        </p:blipFill>
        <p:spPr bwMode="auto">
          <a:xfrm>
            <a:off x="7467600" y="152400"/>
            <a:ext cx="1524000" cy="1420715"/>
          </a:xfrm>
          <a:prstGeom prst="rect">
            <a:avLst/>
          </a:prstGeom>
          <a:noFill/>
          <a:ln>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1506" name="Picture 2" descr="The image “http://jimbonics.com/images/harry_potter.jpg” cannot be displayed, because it contains errors."/>
          <p:cNvPicPr>
            <a:picLocks noGrp="1" noChangeAspect="1" noChangeArrowheads="1"/>
          </p:cNvPicPr>
          <p:nvPr>
            <p:ph sz="half" idx="2"/>
          </p:nvPr>
        </p:nvPicPr>
        <p:blipFill>
          <a:blip r:embed="rId2" cstate="print"/>
          <a:srcRect r="8750" b="90000"/>
          <a:stretch>
            <a:fillRect/>
          </a:stretch>
        </p:blipFill>
        <p:spPr>
          <a:xfrm rot="1116522">
            <a:off x="3316814" y="869595"/>
            <a:ext cx="5562600" cy="685800"/>
          </a:xfrm>
          <a:noFill/>
          <a:effectLst>
            <a:outerShdw blurRad="50800" dist="38100" algn="l" rotWithShape="0">
              <a:prstClr val="black">
                <a:alpha val="40000"/>
              </a:prstClr>
            </a:outerShdw>
          </a:effectLst>
        </p:spPr>
      </p:pic>
      <p:pic>
        <p:nvPicPr>
          <p:cNvPr id="3" name="Picture 2" descr="The image “http://jimbonics.com/images/harry_potter.jpg” cannot be displayed, because it contains errors."/>
          <p:cNvPicPr>
            <a:picLocks noChangeAspect="1" noChangeArrowheads="1"/>
          </p:cNvPicPr>
          <p:nvPr/>
        </p:nvPicPr>
        <p:blipFill>
          <a:blip r:embed="rId2" cstate="print"/>
          <a:srcRect t="32222" r="4878" b="37778"/>
          <a:stretch>
            <a:fillRect/>
          </a:stretch>
        </p:blipFill>
        <p:spPr>
          <a:xfrm rot="3479238">
            <a:off x="237840" y="2036502"/>
            <a:ext cx="5943600" cy="2057400"/>
          </a:xfrm>
          <a:prstGeom prst="rect">
            <a:avLst/>
          </a:prstGeom>
          <a:noFill/>
          <a:effectLst>
            <a:outerShdw blurRad="50800" dist="38100" dir="2700000" algn="tl" rotWithShape="0">
              <a:prstClr val="black">
                <a:alpha val="40000"/>
              </a:prstClr>
            </a:outerShdw>
          </a:effectLst>
        </p:spPr>
      </p:pic>
      <p:pic>
        <p:nvPicPr>
          <p:cNvPr id="4" name="Picture 2" descr="The image “http://jimbonics.com/images/harry_potter.jpg” cannot be displayed, because it contains errors."/>
          <p:cNvPicPr>
            <a:picLocks noChangeAspect="1" noChangeArrowheads="1"/>
          </p:cNvPicPr>
          <p:nvPr/>
        </p:nvPicPr>
        <p:blipFill>
          <a:blip r:embed="rId2" cstate="print"/>
          <a:srcRect t="10000" r="5634" b="67778"/>
          <a:stretch>
            <a:fillRect/>
          </a:stretch>
        </p:blipFill>
        <p:spPr>
          <a:xfrm rot="20086330">
            <a:off x="1910102" y="2082130"/>
            <a:ext cx="5105400" cy="1524000"/>
          </a:xfrm>
          <a:prstGeom prst="rect">
            <a:avLst/>
          </a:prstGeom>
          <a:noFill/>
          <a:effectLst>
            <a:outerShdw blurRad="50800" dist="38100" dir="10800000" algn="r" rotWithShape="0">
              <a:prstClr val="black">
                <a:alpha val="40000"/>
              </a:prstClr>
            </a:outerShdw>
          </a:effectLst>
        </p:spPr>
      </p:pic>
      <p:pic>
        <p:nvPicPr>
          <p:cNvPr id="5" name="Picture 2" descr="The image “http://jimbonics.com/images/harry_potter.jpg” cannot be displayed, because it contains errors."/>
          <p:cNvPicPr>
            <a:picLocks noChangeAspect="1" noChangeArrowheads="1"/>
          </p:cNvPicPr>
          <p:nvPr/>
        </p:nvPicPr>
        <p:blipFill>
          <a:blip r:embed="rId2" cstate="print"/>
          <a:srcRect t="84444"/>
          <a:stretch>
            <a:fillRect/>
          </a:stretch>
        </p:blipFill>
        <p:spPr>
          <a:xfrm rot="1049387">
            <a:off x="21160" y="4689924"/>
            <a:ext cx="6019800" cy="1066800"/>
          </a:xfrm>
          <a:prstGeom prst="rect">
            <a:avLst/>
          </a:prstGeom>
          <a:noFill/>
          <a:effectLst>
            <a:outerShdw blurRad="50800" dist="38100" dir="5400000" algn="t" rotWithShape="0">
              <a:prstClr val="black">
                <a:alpha val="40000"/>
              </a:prstClr>
            </a:outerShdw>
          </a:effectLst>
        </p:spPr>
      </p:pic>
      <p:pic>
        <p:nvPicPr>
          <p:cNvPr id="6" name="Picture 2" descr="The image “http://jimbonics.com/images/harry_potter.jpg” cannot be displayed, because it contains errors."/>
          <p:cNvPicPr>
            <a:picLocks noChangeAspect="1" noChangeArrowheads="1"/>
          </p:cNvPicPr>
          <p:nvPr/>
        </p:nvPicPr>
        <p:blipFill>
          <a:blip r:embed="rId2" cstate="print"/>
          <a:srcRect t="62222" r="4706" b="15556"/>
          <a:stretch>
            <a:fillRect/>
          </a:stretch>
        </p:blipFill>
        <p:spPr>
          <a:xfrm rot="19543642">
            <a:off x="3078542" y="3728428"/>
            <a:ext cx="6172200" cy="1524000"/>
          </a:xfrm>
          <a:prstGeom prst="rect">
            <a:avLst/>
          </a:prstGeom>
          <a:noFill/>
          <a:effectLst>
            <a:outerShdw blurRad="50800" dist="38100" dir="8100000" algn="tr" rotWithShape="0">
              <a:prstClr val="black">
                <a:alpha val="40000"/>
              </a:prst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fade">
                                      <p:cBhvr>
                                        <p:cTn id="7" dur="1000"/>
                                        <p:tgtEl>
                                          <p:spTgt spid="21506"/>
                                        </p:tgtEl>
                                      </p:cBhvr>
                                    </p:animEffect>
                                    <p:anim calcmode="lin" valueType="num">
                                      <p:cBhvr>
                                        <p:cTn id="8" dur="1000" fill="hold"/>
                                        <p:tgtEl>
                                          <p:spTgt spid="21506"/>
                                        </p:tgtEl>
                                        <p:attrNameLst>
                                          <p:attrName>ppt_x</p:attrName>
                                        </p:attrNameLst>
                                      </p:cBhvr>
                                      <p:tavLst>
                                        <p:tav tm="0">
                                          <p:val>
                                            <p:strVal val="#ppt_x"/>
                                          </p:val>
                                        </p:tav>
                                        <p:tav tm="100000">
                                          <p:val>
                                            <p:strVal val="#ppt_x"/>
                                          </p:val>
                                        </p:tav>
                                      </p:tavLst>
                                    </p:anim>
                                    <p:anim calcmode="lin" valueType="num">
                                      <p:cBhvr>
                                        <p:cTn id="9" dur="1000" fill="hold"/>
                                        <p:tgtEl>
                                          <p:spTgt spid="2150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10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7" presetClass="entr" presetSubtype="0" fill="hold" nodeType="after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5000"/>
                            </p:stCondLst>
                            <p:childTnLst>
                              <p:par>
                                <p:cTn id="23" presetID="47" presetClass="entr" presetSubtype="0" fill="hold" nodeType="afterEffect">
                                  <p:stCondLst>
                                    <p:cond delay="10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7000"/>
                            </p:stCondLst>
                            <p:childTnLst>
                              <p:par>
                                <p:cTn id="29" presetID="47" presetClass="entr" presetSubtype="0" fill="hold" nodeType="afterEffect">
                                  <p:stCondLst>
                                    <p:cond delay="10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1000"/>
                                        <p:tgtEl>
                                          <p:spTgt spid="4"/>
                                        </p:tgtEl>
                                      </p:cBhvr>
                                    </p:animEffect>
                                    <p:anim calcmode="lin" valueType="num">
                                      <p:cBhvr>
                                        <p:cTn id="32" dur="1000" fill="hold"/>
                                        <p:tgtEl>
                                          <p:spTgt spid="4"/>
                                        </p:tgtEl>
                                        <p:attrNameLst>
                                          <p:attrName>ppt_x</p:attrName>
                                        </p:attrNameLst>
                                      </p:cBhvr>
                                      <p:tavLst>
                                        <p:tav tm="0">
                                          <p:val>
                                            <p:strVal val="#ppt_x"/>
                                          </p:val>
                                        </p:tav>
                                        <p:tav tm="100000">
                                          <p:val>
                                            <p:strVal val="#ppt_x"/>
                                          </p:val>
                                        </p:tav>
                                      </p:tavLst>
                                    </p:anim>
                                    <p:anim calcmode="lin" valueType="num">
                                      <p:cBhvr>
                                        <p:cTn id="33" dur="1000" fill="hold"/>
                                        <p:tgtEl>
                                          <p:spTgt spid="4"/>
                                        </p:tgtEl>
                                        <p:attrNameLst>
                                          <p:attrName>ppt_y</p:attrName>
                                        </p:attrNameLst>
                                      </p:cBhvr>
                                      <p:tavLst>
                                        <p:tav tm="0">
                                          <p:val>
                                            <p:strVal val="#ppt_y-.1"/>
                                          </p:val>
                                        </p:tav>
                                        <p:tav tm="100000">
                                          <p:val>
                                            <p:strVal val="#ppt_y"/>
                                          </p:val>
                                        </p:tav>
                                      </p:tavLst>
                                    </p:anim>
                                  </p:childTnLst>
                                </p:cTn>
                              </p:par>
                            </p:childTnLst>
                          </p:cTn>
                        </p:par>
                        <p:par>
                          <p:cTn id="34" fill="hold">
                            <p:stCondLst>
                              <p:cond delay="9000"/>
                            </p:stCondLst>
                            <p:childTnLst>
                              <p:par>
                                <p:cTn id="35" presetID="8" presetClass="emph" presetSubtype="0" repeatCount="5000" fill="hold" nodeType="afterEffect">
                                  <p:stCondLst>
                                    <p:cond delay="0"/>
                                  </p:stCondLst>
                                  <p:childTnLst>
                                    <p:animRot by="21600000">
                                      <p:cBhvr>
                                        <p:cTn id="36" dur="2000" fill="hold"/>
                                        <p:tgtEl>
                                          <p:spTgt spid="21506"/>
                                        </p:tgtEl>
                                        <p:attrNameLst>
                                          <p:attrName>r</p:attrName>
                                        </p:attrNameLst>
                                      </p:cBhvr>
                                    </p:animRot>
                                  </p:childTnLst>
                                </p:cTn>
                              </p:par>
                              <p:par>
                                <p:cTn id="37" presetID="8" presetClass="emph" presetSubtype="0" repeatCount="5000" fill="hold" nodeType="withEffect">
                                  <p:stCondLst>
                                    <p:cond delay="0"/>
                                  </p:stCondLst>
                                  <p:childTnLst>
                                    <p:animRot by="21600000">
                                      <p:cBhvr>
                                        <p:cTn id="38" dur="2000" fill="hold"/>
                                        <p:tgtEl>
                                          <p:spTgt spid="4"/>
                                        </p:tgtEl>
                                        <p:attrNameLst>
                                          <p:attrName>r</p:attrName>
                                        </p:attrNameLst>
                                      </p:cBhvr>
                                    </p:animRot>
                                  </p:childTnLst>
                                </p:cTn>
                              </p:par>
                              <p:par>
                                <p:cTn id="39" presetID="8" presetClass="emph" presetSubtype="0" repeatCount="5000" fill="hold" nodeType="withEffect">
                                  <p:stCondLst>
                                    <p:cond delay="0"/>
                                  </p:stCondLst>
                                  <p:childTnLst>
                                    <p:animRot by="21600000">
                                      <p:cBhvr>
                                        <p:cTn id="40" dur="2000" fill="hold"/>
                                        <p:tgtEl>
                                          <p:spTgt spid="6"/>
                                        </p:tgtEl>
                                        <p:attrNameLst>
                                          <p:attrName>r</p:attrName>
                                        </p:attrNameLst>
                                      </p:cBhvr>
                                    </p:animRot>
                                  </p:childTnLst>
                                </p:cTn>
                              </p:par>
                              <p:par>
                                <p:cTn id="41" presetID="8" presetClass="emph" presetSubtype="0" repeatCount="5000" fill="hold" nodeType="withEffect">
                                  <p:stCondLst>
                                    <p:cond delay="0"/>
                                  </p:stCondLst>
                                  <p:childTnLst>
                                    <p:animRot by="21600000">
                                      <p:cBhvr>
                                        <p:cTn id="42" dur="2000" fill="hold"/>
                                        <p:tgtEl>
                                          <p:spTgt spid="3"/>
                                        </p:tgtEl>
                                        <p:attrNameLst>
                                          <p:attrName>r</p:attrName>
                                        </p:attrNameLst>
                                      </p:cBhvr>
                                    </p:animRot>
                                  </p:childTnLst>
                                </p:cTn>
                              </p:par>
                              <p:par>
                                <p:cTn id="43" presetID="8" presetClass="emph" presetSubtype="0" repeatCount="5000" fill="hold" nodeType="withEffect">
                                  <p:stCondLst>
                                    <p:cond delay="0"/>
                                  </p:stCondLst>
                                  <p:childTnLst>
                                    <p:animRot by="21600000">
                                      <p:cBhvr>
                                        <p:cTn id="44"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9458" name="Picture 5" descr="The image “http://jimbonics.com/images/harry_potter.jpg” cannot be displayed, because it contains errors."/>
          <p:cNvPicPr>
            <a:picLocks noGrp="1" noChangeAspect="1" noChangeArrowheads="1"/>
          </p:cNvPicPr>
          <p:nvPr>
            <p:ph sz="half" idx="2"/>
          </p:nvPr>
        </p:nvPicPr>
        <p:blipFill>
          <a:blip r:embed="rId3" cstate="print"/>
          <a:srcRect/>
          <a:stretch>
            <a:fillRect/>
          </a:stretch>
        </p:blipFill>
        <p:spPr>
          <a:xfrm>
            <a:off x="1219200" y="0"/>
            <a:ext cx="6629400" cy="6858000"/>
          </a:xfrm>
          <a:noFill/>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781800" cy="1143000"/>
          </a:xfrm>
        </p:spPr>
        <p:txBody>
          <a:bodyPr/>
          <a:lstStyle/>
          <a:p>
            <a:r>
              <a:rPr lang="en-US" dirty="0" smtClean="0"/>
              <a:t>A New Look at Engagement</a:t>
            </a:r>
            <a:endParaRPr lang="en-CA" dirty="0"/>
          </a:p>
        </p:txBody>
      </p:sp>
      <p:sp>
        <p:nvSpPr>
          <p:cNvPr id="3" name="Content Placeholder 2"/>
          <p:cNvSpPr>
            <a:spLocks noGrp="1"/>
          </p:cNvSpPr>
          <p:nvPr>
            <p:ph idx="1"/>
          </p:nvPr>
        </p:nvSpPr>
        <p:spPr/>
        <p:txBody>
          <a:bodyPr/>
          <a:lstStyle/>
          <a:p>
            <a:pPr>
              <a:buNone/>
            </a:pPr>
            <a:r>
              <a:rPr lang="en-US" b="1" dirty="0" smtClean="0">
                <a:solidFill>
                  <a:srgbClr val="FF0000"/>
                </a:solidFill>
              </a:rPr>
              <a:t>TOP DOWN - BOTTOM UP STRATEGY</a:t>
            </a:r>
          </a:p>
          <a:p>
            <a:r>
              <a:rPr lang="en-CA" dirty="0" smtClean="0"/>
              <a:t>Read over the article and identify</a:t>
            </a:r>
          </a:p>
          <a:p>
            <a:pPr>
              <a:buNone/>
            </a:pPr>
            <a:r>
              <a:rPr lang="en-CA" dirty="0" smtClean="0"/>
              <a:t> </a:t>
            </a:r>
          </a:p>
          <a:p>
            <a:pPr lvl="1"/>
            <a:r>
              <a:rPr lang="en-CA" dirty="0" smtClean="0"/>
              <a:t>the top 3 points you can see applying to students in your grade 10 class.</a:t>
            </a:r>
          </a:p>
          <a:p>
            <a:pPr lvl="1"/>
            <a:endParaRPr lang="en-CA" dirty="0" smtClean="0"/>
          </a:p>
          <a:p>
            <a:pPr lvl="1"/>
            <a:r>
              <a:rPr lang="en-US" dirty="0" smtClean="0"/>
              <a:t>The bottom 2 points that students struggle with </a:t>
            </a:r>
            <a:endParaRPr lang="en-CA" dirty="0" smtClean="0"/>
          </a:p>
          <a:p>
            <a:endParaRPr lang="en-CA" dirty="0" smtClean="0"/>
          </a:p>
          <a:p>
            <a:endParaRPr lang="en-CA" dirty="0" smtClean="0"/>
          </a:p>
          <a:p>
            <a:endParaRPr lang="en-CA" dirty="0"/>
          </a:p>
        </p:txBody>
      </p:sp>
      <p:sp>
        <p:nvSpPr>
          <p:cNvPr id="4" name="Up Arrow 3"/>
          <p:cNvSpPr/>
          <p:nvPr/>
        </p:nvSpPr>
        <p:spPr>
          <a:xfrm>
            <a:off x="0" y="3048000"/>
            <a:ext cx="990600" cy="1143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Up Arrow 4"/>
          <p:cNvSpPr/>
          <p:nvPr/>
        </p:nvSpPr>
        <p:spPr>
          <a:xfrm rot="10800000">
            <a:off x="0" y="4572000"/>
            <a:ext cx="990600" cy="1143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122" name="Picture 2" descr="http://www.forsyth.k12.ga.us/cms/lib3/GA01000373/Centricity/Domain/22/engageme2FCS.png"/>
          <p:cNvPicPr>
            <a:picLocks noChangeAspect="1" noChangeArrowheads="1"/>
          </p:cNvPicPr>
          <p:nvPr/>
        </p:nvPicPr>
        <p:blipFill>
          <a:blip r:embed="rId3" cstate="print"/>
          <a:srcRect b="8303"/>
          <a:stretch>
            <a:fillRect/>
          </a:stretch>
        </p:blipFill>
        <p:spPr bwMode="auto">
          <a:xfrm>
            <a:off x="6705600" y="0"/>
            <a:ext cx="2438400" cy="2299063"/>
          </a:xfrm>
          <a:prstGeom prst="rect">
            <a:avLst/>
          </a:prstGeom>
          <a:noFill/>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for /as Learning</a:t>
            </a:r>
            <a:endParaRPr lang="en-CA" dirty="0"/>
          </a:p>
        </p:txBody>
      </p:sp>
      <p:sp>
        <p:nvSpPr>
          <p:cNvPr id="6" name="Content Placeholder 5"/>
          <p:cNvSpPr>
            <a:spLocks noGrp="1"/>
          </p:cNvSpPr>
          <p:nvPr>
            <p:ph idx="1"/>
          </p:nvPr>
        </p:nvSpPr>
        <p:spPr/>
        <p:txBody>
          <a:bodyPr>
            <a:normAutofit fontScale="85000" lnSpcReduction="20000"/>
          </a:bodyPr>
          <a:lstStyle/>
          <a:p>
            <a:r>
              <a:rPr lang="en-US" i="1" dirty="0" smtClean="0"/>
              <a:t>“Feedback can be very powerful if done well. The power of formative feedback lies in its double-barreled approach, addressing both the </a:t>
            </a:r>
            <a:r>
              <a:rPr lang="en-US" i="1" u="sng" dirty="0" smtClean="0"/>
              <a:t>cognitive</a:t>
            </a:r>
            <a:r>
              <a:rPr lang="en-US" i="1" dirty="0" smtClean="0"/>
              <a:t> and </a:t>
            </a:r>
            <a:r>
              <a:rPr lang="en-US" i="1" u="sng" dirty="0" smtClean="0"/>
              <a:t>motivational</a:t>
            </a:r>
            <a:r>
              <a:rPr lang="en-US" i="1" dirty="0" smtClean="0"/>
              <a:t> factors at the same time.” </a:t>
            </a:r>
          </a:p>
          <a:p>
            <a:r>
              <a:rPr lang="en-US" i="1" dirty="0" smtClean="0"/>
              <a:t>Susan </a:t>
            </a:r>
            <a:r>
              <a:rPr lang="en-US" i="1" dirty="0" err="1" smtClean="0"/>
              <a:t>Brookhart</a:t>
            </a:r>
            <a:endParaRPr lang="en-US" i="1" dirty="0" smtClean="0"/>
          </a:p>
          <a:p>
            <a:endParaRPr lang="en-CA" dirty="0" smtClean="0"/>
          </a:p>
          <a:p>
            <a:pPr lvl="1"/>
            <a:r>
              <a:rPr lang="en-US" b="1" dirty="0" smtClean="0">
                <a:solidFill>
                  <a:srgbClr val="002060"/>
                </a:solidFill>
              </a:rPr>
              <a:t>Cognitive: </a:t>
            </a:r>
            <a:r>
              <a:rPr lang="en-US" dirty="0" smtClean="0">
                <a:solidFill>
                  <a:srgbClr val="002060"/>
                </a:solidFill>
              </a:rPr>
              <a:t>good feedback gives students information they need so they can understand where they are in their learning and what to do next.</a:t>
            </a:r>
            <a:r>
              <a:rPr lang="en-US" b="1" dirty="0" smtClean="0">
                <a:solidFill>
                  <a:srgbClr val="002060"/>
                </a:solidFill>
              </a:rPr>
              <a:t> </a:t>
            </a:r>
          </a:p>
          <a:p>
            <a:pPr lvl="1"/>
            <a:endParaRPr lang="en-CA" dirty="0" smtClean="0">
              <a:solidFill>
                <a:srgbClr val="002060"/>
              </a:solidFill>
            </a:endParaRPr>
          </a:p>
          <a:p>
            <a:pPr lvl="1"/>
            <a:r>
              <a:rPr lang="en-US" b="1" dirty="0" smtClean="0">
                <a:solidFill>
                  <a:srgbClr val="002060"/>
                </a:solidFill>
              </a:rPr>
              <a:t>Motivational: </a:t>
            </a:r>
            <a:r>
              <a:rPr lang="en-US" dirty="0" smtClean="0">
                <a:solidFill>
                  <a:srgbClr val="002060"/>
                </a:solidFill>
              </a:rPr>
              <a:t>once they feel they understand what to do and why, most students develop a feeling that they have control over their own learning.</a:t>
            </a:r>
            <a:r>
              <a:rPr lang="en-US" b="1" dirty="0" smtClean="0">
                <a:solidFill>
                  <a:srgbClr val="002060"/>
                </a:solidFill>
              </a:rPr>
              <a:t> </a:t>
            </a:r>
            <a:endParaRPr lang="en-CA" dirty="0" smtClean="0">
              <a:solidFill>
                <a:srgbClr val="002060"/>
              </a:solidFill>
            </a:endParaRPr>
          </a:p>
          <a:p>
            <a:endParaRPr lang="en-C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gradFill rotWithShape="1">
            <a:gsLst>
              <a:gs pos="0">
                <a:srgbClr val="FF0000">
                  <a:gamma/>
                  <a:shade val="46275"/>
                  <a:invGamma/>
                </a:srgbClr>
              </a:gs>
              <a:gs pos="100000">
                <a:srgbClr val="FF0000"/>
              </a:gs>
            </a:gsLst>
            <a:lin ang="5400000" scaled="1"/>
          </a:gradFill>
        </p:spPr>
        <p:txBody>
          <a:bodyPr/>
          <a:lstStyle/>
          <a:p>
            <a:pPr algn="ctr"/>
            <a:r>
              <a:rPr lang="en-US" sz="6000" dirty="0" smtClean="0">
                <a:solidFill>
                  <a:schemeClr val="bg1"/>
                </a:solidFill>
              </a:rPr>
              <a:t>      Lunch Prayer</a:t>
            </a:r>
            <a:endParaRPr lang="en-US" sz="6000" dirty="0">
              <a:solidFill>
                <a:schemeClr val="bg1"/>
              </a:solidFill>
            </a:endParaRPr>
          </a:p>
        </p:txBody>
      </p:sp>
      <p:pic>
        <p:nvPicPr>
          <p:cNvPr id="6" name="Picture 4" descr="MCj04298710000[1]"/>
          <p:cNvPicPr>
            <a:picLocks noChangeAspect="1" noChangeArrowheads="1"/>
          </p:cNvPicPr>
          <p:nvPr/>
        </p:nvPicPr>
        <p:blipFill>
          <a:blip r:embed="rId3" cstate="print"/>
          <a:srcRect/>
          <a:stretch>
            <a:fillRect/>
          </a:stretch>
        </p:blipFill>
        <p:spPr>
          <a:xfrm>
            <a:off x="50800" y="0"/>
            <a:ext cx="2235200" cy="2057400"/>
          </a:xfrm>
          <a:prstGeom prst="rect">
            <a:avLst/>
          </a:prstGeom>
          <a:noFill/>
          <a:ln/>
        </p:spPr>
      </p:pic>
      <p:sp>
        <p:nvSpPr>
          <p:cNvPr id="9" name="Content Placeholder 8"/>
          <p:cNvSpPr>
            <a:spLocks noGrp="1"/>
          </p:cNvSpPr>
          <p:nvPr>
            <p:ph sz="half" idx="3"/>
          </p:nvPr>
        </p:nvSpPr>
        <p:spPr>
          <a:xfrm>
            <a:off x="609600" y="1752600"/>
            <a:ext cx="8077200" cy="3886200"/>
          </a:xfrm>
        </p:spPr>
        <p:txBody>
          <a:bodyPr>
            <a:normAutofit fontScale="92500"/>
          </a:bodyPr>
          <a:lstStyle/>
          <a:p>
            <a:pPr algn="ctr">
              <a:buNone/>
            </a:pPr>
            <a:r>
              <a:rPr lang="en-US" dirty="0" smtClean="0"/>
              <a:t>Lord Jesus Christ, </a:t>
            </a:r>
          </a:p>
          <a:p>
            <a:pPr algn="ctr">
              <a:buNone/>
            </a:pPr>
            <a:r>
              <a:rPr lang="en-US" dirty="0" smtClean="0"/>
              <a:t>we thank you for the food we are about to share. </a:t>
            </a:r>
          </a:p>
          <a:p>
            <a:pPr algn="ctr">
              <a:buNone/>
            </a:pPr>
            <a:r>
              <a:rPr lang="en-US" dirty="0" smtClean="0"/>
              <a:t>Bless the hands that prepared it.</a:t>
            </a:r>
          </a:p>
          <a:p>
            <a:pPr algn="ctr">
              <a:buNone/>
            </a:pPr>
            <a:r>
              <a:rPr lang="en-US" dirty="0" smtClean="0"/>
              <a:t>May we never forget the needy and those in want. </a:t>
            </a:r>
          </a:p>
          <a:p>
            <a:pPr algn="ctr">
              <a:buNone/>
            </a:pPr>
            <a:r>
              <a:rPr lang="en-US" dirty="0" smtClean="0"/>
              <a:t>And make us ever mindful of the needs of others.</a:t>
            </a:r>
            <a:br>
              <a:rPr lang="en-US" dirty="0" smtClean="0"/>
            </a:br>
            <a:r>
              <a:rPr lang="en-US" dirty="0" smtClean="0"/>
              <a:t>Through Christ our Lord we pray.</a:t>
            </a:r>
          </a:p>
          <a:p>
            <a:pPr algn="ctr">
              <a:buNone/>
            </a:pPr>
            <a:r>
              <a:rPr lang="en-US" dirty="0" smtClean="0"/>
              <a:t>Amen.</a:t>
            </a:r>
          </a:p>
          <a:p>
            <a:pPr>
              <a:buNone/>
            </a:pPr>
            <a:endParaRPr lang="en-US" dirty="0"/>
          </a:p>
        </p:txBody>
      </p:sp>
      <p:pic>
        <p:nvPicPr>
          <p:cNvPr id="58370" name="Picture 2" descr="http://www.norcalblogs.com/bullfight/archives/cornucopia.jpg"/>
          <p:cNvPicPr>
            <a:picLocks noChangeAspect="1" noChangeArrowheads="1"/>
          </p:cNvPicPr>
          <p:nvPr/>
        </p:nvPicPr>
        <p:blipFill>
          <a:blip r:embed="rId4" cstate="print"/>
          <a:srcRect/>
          <a:stretch>
            <a:fillRect/>
          </a:stretch>
        </p:blipFill>
        <p:spPr bwMode="auto">
          <a:xfrm>
            <a:off x="6629400" y="4953000"/>
            <a:ext cx="2209800" cy="1737977"/>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56448" cy="990600"/>
          </a:xfrm>
        </p:spPr>
        <p:txBody>
          <a:bodyPr/>
          <a:lstStyle/>
          <a:p>
            <a:r>
              <a:rPr lang="en-US" b="1" dirty="0" smtClean="0"/>
              <a:t>Literacy Co-coaching</a:t>
            </a:r>
            <a:endParaRPr lang="en-US" b="1" dirty="0"/>
          </a:p>
        </p:txBody>
      </p:sp>
      <p:sp>
        <p:nvSpPr>
          <p:cNvPr id="3" name="Content Placeholder 2"/>
          <p:cNvSpPr>
            <a:spLocks noGrp="1"/>
          </p:cNvSpPr>
          <p:nvPr>
            <p:ph sz="quarter" idx="1"/>
          </p:nvPr>
        </p:nvSpPr>
        <p:spPr>
          <a:xfrm>
            <a:off x="457200" y="1600200"/>
            <a:ext cx="8229600" cy="4876800"/>
          </a:xfrm>
        </p:spPr>
        <p:txBody>
          <a:bodyPr>
            <a:normAutofit fontScale="85000" lnSpcReduction="20000"/>
          </a:bodyPr>
          <a:lstStyle/>
          <a:p>
            <a:pPr>
              <a:buNone/>
            </a:pPr>
            <a:r>
              <a:rPr lang="en-US" dirty="0" smtClean="0"/>
              <a:t>Focus:  Grade 10 LDC and/or Applied English, History, GLE, Math, Science</a:t>
            </a:r>
          </a:p>
          <a:p>
            <a:pPr>
              <a:buNone/>
            </a:pPr>
            <a:r>
              <a:rPr lang="en-US" dirty="0" smtClean="0"/>
              <a:t> (2 teachers from each above subject area will have a total of 3 release days including)</a:t>
            </a:r>
            <a:endParaRPr lang="en-US" dirty="0" smtClean="0">
              <a:sym typeface="Wingdings" pitchFamily="2" charset="2"/>
            </a:endParaRPr>
          </a:p>
          <a:p>
            <a:pPr>
              <a:buNone/>
            </a:pPr>
            <a:endParaRPr lang="en-US" dirty="0" smtClean="0"/>
          </a:p>
          <a:p>
            <a:pPr>
              <a:buNone/>
            </a:pPr>
            <a:r>
              <a:rPr lang="en-US" dirty="0" smtClean="0"/>
              <a:t>2 full days:	</a:t>
            </a:r>
            <a:r>
              <a:rPr lang="en-US" b="1" dirty="0" smtClean="0">
                <a:solidFill>
                  <a:srgbClr val="FF0000"/>
                </a:solidFill>
              </a:rPr>
              <a:t>In-service </a:t>
            </a:r>
            <a:r>
              <a:rPr lang="en-US" dirty="0" smtClean="0">
                <a:solidFill>
                  <a:srgbClr val="FF0000"/>
                </a:solidFill>
              </a:rPr>
              <a:t>on elements of Coaching</a:t>
            </a:r>
          </a:p>
          <a:p>
            <a:pPr>
              <a:buNone/>
            </a:pPr>
            <a:r>
              <a:rPr lang="en-US" dirty="0" smtClean="0">
                <a:solidFill>
                  <a:srgbClr val="FF0000"/>
                </a:solidFill>
              </a:rPr>
              <a:t>			</a:t>
            </a:r>
            <a:r>
              <a:rPr lang="en-US" b="1" dirty="0" smtClean="0">
                <a:solidFill>
                  <a:srgbClr val="FF0000"/>
                </a:solidFill>
              </a:rPr>
              <a:t>Co-planning time </a:t>
            </a:r>
          </a:p>
          <a:p>
            <a:pPr>
              <a:buNone/>
            </a:pPr>
            <a:r>
              <a:rPr lang="en-US" dirty="0" smtClean="0"/>
              <a:t>1 full day: 	</a:t>
            </a:r>
            <a:r>
              <a:rPr lang="en-US" dirty="0" smtClean="0">
                <a:solidFill>
                  <a:srgbClr val="002060"/>
                </a:solidFill>
              </a:rPr>
              <a:t>In-school release time for each teacher to: </a:t>
            </a:r>
          </a:p>
          <a:p>
            <a:pPr>
              <a:buNone/>
            </a:pPr>
            <a:r>
              <a:rPr lang="en-US" dirty="0" smtClean="0"/>
              <a:t>(or ½ days)	</a:t>
            </a:r>
            <a:r>
              <a:rPr lang="en-US" b="1" dirty="0" smtClean="0">
                <a:solidFill>
                  <a:srgbClr val="002060"/>
                </a:solidFill>
              </a:rPr>
              <a:t>Co-Plan and/or Visit co-coach’s class </a:t>
            </a:r>
          </a:p>
          <a:p>
            <a:pPr>
              <a:buNone/>
            </a:pPr>
            <a:r>
              <a:rPr lang="en-US" b="1" dirty="0" smtClean="0">
                <a:solidFill>
                  <a:srgbClr val="002060"/>
                </a:solidFill>
              </a:rPr>
              <a:t>			Debrief session </a:t>
            </a:r>
          </a:p>
          <a:p>
            <a:pPr>
              <a:buNone/>
            </a:pPr>
            <a:r>
              <a:rPr lang="en-US" dirty="0" smtClean="0"/>
              <a:t>1 full day: 	</a:t>
            </a:r>
            <a:r>
              <a:rPr lang="en-US" b="1" dirty="0" smtClean="0">
                <a:solidFill>
                  <a:srgbClr val="002060"/>
                </a:solidFill>
              </a:rPr>
              <a:t>In-service for consolidating </a:t>
            </a:r>
            <a:r>
              <a:rPr lang="en-US" dirty="0" smtClean="0">
                <a:solidFill>
                  <a:srgbClr val="002060"/>
                </a:solidFill>
              </a:rPr>
              <a:t>experiences and 		sharing resources developed by teachers</a:t>
            </a:r>
            <a:r>
              <a:rPr lang="en-US" dirty="0" smtClean="0"/>
              <a:t> </a:t>
            </a:r>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6553200" cy="1162050"/>
          </a:xfrm>
        </p:spPr>
        <p:txBody>
          <a:bodyPr>
            <a:noAutofit/>
          </a:bodyPr>
          <a:lstStyle/>
          <a:p>
            <a:r>
              <a:rPr lang="en-US" sz="5400" dirty="0" smtClean="0">
                <a:latin typeface="Comic Sans MS" pitchFamily="66" charset="0"/>
              </a:rPr>
              <a:t>WHY Co-coaching?</a:t>
            </a:r>
            <a:endParaRPr lang="en-US" sz="5400" dirty="0">
              <a:latin typeface="Comic Sans MS" pitchFamily="66" charset="0"/>
            </a:endParaRPr>
          </a:p>
        </p:txBody>
      </p:sp>
      <p:sp>
        <p:nvSpPr>
          <p:cNvPr id="4" name="Content Placeholder 3"/>
          <p:cNvSpPr>
            <a:spLocks noGrp="1"/>
          </p:cNvSpPr>
          <p:nvPr>
            <p:ph sz="quarter" idx="1"/>
          </p:nvPr>
        </p:nvSpPr>
        <p:spPr>
          <a:xfrm>
            <a:off x="1447800" y="1600200"/>
            <a:ext cx="6400800" cy="4876800"/>
          </a:xfrm>
        </p:spPr>
        <p:txBody>
          <a:bodyPr>
            <a:noAutofit/>
          </a:bodyPr>
          <a:lstStyle/>
          <a:p>
            <a:pPr>
              <a:buNone/>
            </a:pPr>
            <a:r>
              <a:rPr lang="en-US" sz="2400" b="1" dirty="0" smtClean="0"/>
              <a:t>Effective professional learning for today’s teachers should include the following features:</a:t>
            </a:r>
          </a:p>
          <a:p>
            <a:pPr>
              <a:buNone/>
            </a:pPr>
            <a:r>
              <a:rPr lang="en-US" sz="2400" dirty="0" smtClean="0">
                <a:solidFill>
                  <a:srgbClr val="002060"/>
                </a:solidFill>
              </a:rPr>
              <a:t>• It must be </a:t>
            </a:r>
            <a:r>
              <a:rPr lang="en-US" sz="2400" b="1" dirty="0" smtClean="0">
                <a:solidFill>
                  <a:srgbClr val="002060"/>
                </a:solidFill>
              </a:rPr>
              <a:t>grounded in inquiry and reflection</a:t>
            </a:r>
            <a:r>
              <a:rPr lang="en-US" sz="2400" dirty="0" smtClean="0">
                <a:solidFill>
                  <a:srgbClr val="002060"/>
                </a:solidFill>
              </a:rPr>
              <a:t>, </a:t>
            </a:r>
            <a:r>
              <a:rPr lang="en-US" sz="2400" b="1" dirty="0" smtClean="0">
                <a:solidFill>
                  <a:srgbClr val="002060"/>
                </a:solidFill>
              </a:rPr>
              <a:t>be participant-driven</a:t>
            </a:r>
            <a:endParaRPr lang="en-US" sz="2400" dirty="0" smtClean="0">
              <a:solidFill>
                <a:srgbClr val="002060"/>
              </a:solidFill>
            </a:endParaRPr>
          </a:p>
          <a:p>
            <a:pPr>
              <a:buNone/>
            </a:pPr>
            <a:r>
              <a:rPr lang="en-US" sz="2400" dirty="0" smtClean="0">
                <a:solidFill>
                  <a:srgbClr val="002060"/>
                </a:solidFill>
              </a:rPr>
              <a:t>• It must be </a:t>
            </a:r>
            <a:r>
              <a:rPr lang="en-US" sz="2400" b="1" dirty="0" smtClean="0">
                <a:solidFill>
                  <a:srgbClr val="002060"/>
                </a:solidFill>
              </a:rPr>
              <a:t>collaborative</a:t>
            </a:r>
            <a:endParaRPr lang="en-US" sz="2400" dirty="0" smtClean="0">
              <a:solidFill>
                <a:srgbClr val="002060"/>
              </a:solidFill>
            </a:endParaRPr>
          </a:p>
          <a:p>
            <a:pPr>
              <a:buNone/>
            </a:pPr>
            <a:r>
              <a:rPr lang="en-US" sz="2400" dirty="0" smtClean="0">
                <a:solidFill>
                  <a:srgbClr val="002060"/>
                </a:solidFill>
              </a:rPr>
              <a:t>• It must be </a:t>
            </a:r>
            <a:r>
              <a:rPr lang="en-US" sz="2400" b="1" dirty="0" smtClean="0">
                <a:solidFill>
                  <a:srgbClr val="002060"/>
                </a:solidFill>
              </a:rPr>
              <a:t>ongoing, intensive and supported by modeling,</a:t>
            </a:r>
            <a:r>
              <a:rPr lang="en-US" sz="2400" dirty="0" smtClean="0">
                <a:solidFill>
                  <a:srgbClr val="002060"/>
                </a:solidFill>
              </a:rPr>
              <a:t> </a:t>
            </a:r>
            <a:r>
              <a:rPr lang="en-US" sz="2400" b="1" dirty="0" smtClean="0">
                <a:solidFill>
                  <a:srgbClr val="002060"/>
                </a:solidFill>
              </a:rPr>
              <a:t>coaching</a:t>
            </a:r>
            <a:r>
              <a:rPr lang="en-US" sz="2400" dirty="0" smtClean="0">
                <a:solidFill>
                  <a:srgbClr val="002060"/>
                </a:solidFill>
              </a:rPr>
              <a:t> and the collective solving of specific problems</a:t>
            </a:r>
          </a:p>
          <a:p>
            <a:pPr>
              <a:buNone/>
            </a:pPr>
            <a:r>
              <a:rPr lang="en-US" sz="2400" dirty="0" smtClean="0">
                <a:solidFill>
                  <a:srgbClr val="002060"/>
                </a:solidFill>
              </a:rPr>
              <a:t>• It must be connected to and derived from teacher’s work with students – </a:t>
            </a:r>
            <a:r>
              <a:rPr lang="en-US" sz="2400" b="1" dirty="0" smtClean="0">
                <a:solidFill>
                  <a:srgbClr val="002060"/>
                </a:solidFill>
              </a:rPr>
              <a:t>teaching, assessing, observing and reflecting</a:t>
            </a:r>
            <a:r>
              <a:rPr lang="en-US" sz="2400" dirty="0" smtClean="0">
                <a:solidFill>
                  <a:srgbClr val="002060"/>
                </a:solidFill>
              </a:rPr>
              <a:t>.</a:t>
            </a:r>
            <a:endParaRPr lang="en-US" sz="2400" dirty="0">
              <a:solidFill>
                <a:srgbClr val="002060"/>
              </a:solidFill>
            </a:endParaRPr>
          </a:p>
        </p:txBody>
      </p:sp>
      <p:pic>
        <p:nvPicPr>
          <p:cNvPr id="5" name="Picture 2" descr="C:\Program Files\Microsoft Office\Media\CntCD1\ClipArt6\j0293498.wmf"/>
          <p:cNvPicPr>
            <a:picLocks noChangeAspect="1" noChangeArrowheads="1"/>
          </p:cNvPicPr>
          <p:nvPr/>
        </p:nvPicPr>
        <p:blipFill>
          <a:blip r:embed="rId3" cstate="print"/>
          <a:srcRect/>
          <a:stretch>
            <a:fillRect/>
          </a:stretch>
        </p:blipFill>
        <p:spPr bwMode="auto">
          <a:xfrm>
            <a:off x="7086600" y="228600"/>
            <a:ext cx="1774850" cy="91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Co-coaches need to…</a:t>
            </a:r>
            <a:endParaRPr lang="en-US" b="1" dirty="0"/>
          </a:p>
        </p:txBody>
      </p:sp>
      <p:sp>
        <p:nvSpPr>
          <p:cNvPr id="3" name="Content Placeholder 2"/>
          <p:cNvSpPr>
            <a:spLocks noGrp="1"/>
          </p:cNvSpPr>
          <p:nvPr>
            <p:ph sz="quarter" idx="1"/>
          </p:nvPr>
        </p:nvSpPr>
        <p:spPr>
          <a:xfrm>
            <a:off x="609600" y="1981200"/>
            <a:ext cx="8153400" cy="3505200"/>
          </a:xfrm>
        </p:spPr>
        <p:txBody>
          <a:bodyPr/>
          <a:lstStyle/>
          <a:p>
            <a:r>
              <a:rPr lang="en-US" dirty="0" smtClean="0">
                <a:solidFill>
                  <a:srgbClr val="002060"/>
                </a:solidFill>
              </a:rPr>
              <a:t>Be flexible</a:t>
            </a:r>
          </a:p>
          <a:p>
            <a:r>
              <a:rPr lang="en-US" dirty="0" smtClean="0">
                <a:solidFill>
                  <a:srgbClr val="002060"/>
                </a:solidFill>
              </a:rPr>
              <a:t>Be non-evaluative, non-judgmental</a:t>
            </a:r>
          </a:p>
          <a:p>
            <a:r>
              <a:rPr lang="en-US" dirty="0" smtClean="0">
                <a:solidFill>
                  <a:srgbClr val="002060"/>
                </a:solidFill>
              </a:rPr>
              <a:t>Have time and support</a:t>
            </a:r>
          </a:p>
          <a:p>
            <a:r>
              <a:rPr lang="en-US" dirty="0" smtClean="0">
                <a:solidFill>
                  <a:srgbClr val="002060"/>
                </a:solidFill>
              </a:rPr>
              <a:t>Be intentional and systematic</a:t>
            </a:r>
          </a:p>
          <a:p>
            <a:r>
              <a:rPr lang="en-US" dirty="0" smtClean="0">
                <a:solidFill>
                  <a:srgbClr val="002060"/>
                </a:solidFill>
              </a:rPr>
              <a:t>Share deliberate and ongoing discourse</a:t>
            </a:r>
          </a:p>
          <a:p>
            <a:r>
              <a:rPr lang="en-US" dirty="0" smtClean="0">
                <a:solidFill>
                  <a:srgbClr val="002060"/>
                </a:solidFill>
              </a:rPr>
              <a:t>And be committed to all students’ learning </a:t>
            </a:r>
            <a:endParaRPr lang="en-US"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457200" y="0"/>
            <a:ext cx="8229600" cy="990600"/>
          </a:xfrm>
        </p:spPr>
        <p:txBody>
          <a:bodyPr/>
          <a:lstStyle/>
          <a:p>
            <a:pPr algn="ctr"/>
            <a:r>
              <a:rPr lang="en-US" sz="4000" b="1" dirty="0" smtClean="0"/>
              <a:t>Co-Coaching </a:t>
            </a:r>
            <a:r>
              <a:rPr lang="en-US" sz="4000" b="1" dirty="0"/>
              <a:t>Is an </a:t>
            </a:r>
            <a:r>
              <a:rPr lang="en-US" sz="4000" b="1" dirty="0" smtClean="0"/>
              <a:t>Interactive </a:t>
            </a:r>
            <a:r>
              <a:rPr lang="en-US" sz="4000" b="1" dirty="0"/>
              <a:t>Process</a:t>
            </a:r>
            <a:endParaRPr lang="en-US" b="1" dirty="0"/>
          </a:p>
        </p:txBody>
      </p:sp>
      <p:grpSp>
        <p:nvGrpSpPr>
          <p:cNvPr id="15" name="Group 14"/>
          <p:cNvGrpSpPr/>
          <p:nvPr/>
        </p:nvGrpSpPr>
        <p:grpSpPr>
          <a:xfrm>
            <a:off x="2895600" y="1295400"/>
            <a:ext cx="5638800" cy="4898886"/>
            <a:chOff x="2895600" y="1676400"/>
            <a:chExt cx="5638800" cy="4898886"/>
          </a:xfrm>
        </p:grpSpPr>
        <p:sp>
          <p:nvSpPr>
            <p:cNvPr id="210948" name="Text Box 4"/>
            <p:cNvSpPr txBox="1">
              <a:spLocks noChangeArrowheads="1"/>
            </p:cNvSpPr>
            <p:nvPr/>
          </p:nvSpPr>
          <p:spPr bwMode="auto">
            <a:xfrm>
              <a:off x="3200400" y="1676400"/>
              <a:ext cx="4648200" cy="1077218"/>
            </a:xfrm>
            <a:prstGeom prst="rect">
              <a:avLst/>
            </a:prstGeom>
            <a:noFill/>
            <a:ln w="9525">
              <a:noFill/>
              <a:miter lim="800000"/>
              <a:headEnd/>
              <a:tailEnd/>
            </a:ln>
            <a:effectLst/>
          </p:spPr>
          <p:txBody>
            <a:bodyPr wrap="square">
              <a:spAutoFit/>
            </a:bodyPr>
            <a:lstStyle/>
            <a:p>
              <a:pPr algn="ctr">
                <a:spcBef>
                  <a:spcPct val="50000"/>
                </a:spcBef>
              </a:pPr>
              <a:r>
                <a:rPr lang="en-US" sz="3200" b="1" dirty="0" smtClean="0">
                  <a:ea typeface="ＭＳ Ｐゴシック" charset="-128"/>
                </a:rPr>
                <a:t>In-service/ Co-planning time    </a:t>
              </a:r>
              <a:endParaRPr lang="en-US" sz="3200" dirty="0">
                <a:ea typeface="ＭＳ Ｐゴシック" charset="-128"/>
              </a:endParaRPr>
            </a:p>
          </p:txBody>
        </p:sp>
        <p:sp>
          <p:nvSpPr>
            <p:cNvPr id="210949" name="Text Box 5"/>
            <p:cNvSpPr txBox="1">
              <a:spLocks noChangeArrowheads="1"/>
            </p:cNvSpPr>
            <p:nvPr/>
          </p:nvSpPr>
          <p:spPr bwMode="auto">
            <a:xfrm>
              <a:off x="2895600" y="3733800"/>
              <a:ext cx="5638800" cy="1077218"/>
            </a:xfrm>
            <a:prstGeom prst="rect">
              <a:avLst/>
            </a:prstGeom>
            <a:noFill/>
            <a:ln w="9525">
              <a:noFill/>
              <a:miter lim="800000"/>
              <a:headEnd/>
              <a:tailEnd/>
            </a:ln>
            <a:effectLst/>
          </p:spPr>
          <p:txBody>
            <a:bodyPr>
              <a:spAutoFit/>
            </a:bodyPr>
            <a:lstStyle/>
            <a:p>
              <a:pPr algn="ctr">
                <a:spcBef>
                  <a:spcPct val="50000"/>
                </a:spcBef>
              </a:pPr>
              <a:r>
                <a:rPr lang="en-US" sz="3200" b="1" dirty="0" smtClean="0">
                  <a:ea typeface="ＭＳ Ｐゴシック" charset="-128"/>
                </a:rPr>
                <a:t>Teaching </a:t>
              </a:r>
              <a:r>
                <a:rPr lang="en-US" sz="3200" b="1" dirty="0">
                  <a:ea typeface="ＭＳ Ｐゴシック" charset="-128"/>
                </a:rPr>
                <a:t>the </a:t>
              </a:r>
              <a:r>
                <a:rPr lang="en-US" sz="3200" b="1" dirty="0" smtClean="0">
                  <a:ea typeface="ＭＳ Ｐゴシック" charset="-128"/>
                </a:rPr>
                <a:t>Lessons and Debriefing Sessions  </a:t>
              </a:r>
            </a:p>
          </p:txBody>
        </p:sp>
        <p:sp>
          <p:nvSpPr>
            <p:cNvPr id="210950" name="Text Box 6"/>
            <p:cNvSpPr txBox="1">
              <a:spLocks noChangeArrowheads="1"/>
            </p:cNvSpPr>
            <p:nvPr/>
          </p:nvSpPr>
          <p:spPr bwMode="auto">
            <a:xfrm>
              <a:off x="3657600" y="5867400"/>
              <a:ext cx="4114800" cy="707886"/>
            </a:xfrm>
            <a:prstGeom prst="rect">
              <a:avLst/>
            </a:prstGeom>
            <a:noFill/>
            <a:ln w="9525">
              <a:noFill/>
              <a:miter lim="800000"/>
              <a:headEnd/>
              <a:tailEnd/>
            </a:ln>
            <a:effectLst/>
          </p:spPr>
          <p:txBody>
            <a:bodyPr>
              <a:spAutoFit/>
            </a:bodyPr>
            <a:lstStyle/>
            <a:p>
              <a:pPr algn="ctr">
                <a:spcBef>
                  <a:spcPct val="50000"/>
                </a:spcBef>
              </a:pPr>
              <a:r>
                <a:rPr lang="en-US" sz="4000" b="1" dirty="0" smtClean="0">
                  <a:ea typeface="ＭＳ Ｐゴシック" charset="-128"/>
                </a:rPr>
                <a:t>Consolidation</a:t>
              </a:r>
              <a:endParaRPr lang="en-US" sz="4000" b="1" dirty="0">
                <a:ea typeface="ＭＳ Ｐゴシック" charset="-128"/>
              </a:endParaRPr>
            </a:p>
          </p:txBody>
        </p:sp>
        <p:sp>
          <p:nvSpPr>
            <p:cNvPr id="210951" name="AutoShape 7"/>
            <p:cNvSpPr>
              <a:spLocks noChangeArrowheads="1"/>
            </p:cNvSpPr>
            <p:nvPr/>
          </p:nvSpPr>
          <p:spPr bwMode="auto">
            <a:xfrm>
              <a:off x="5334000" y="2819400"/>
              <a:ext cx="485775" cy="685800"/>
            </a:xfrm>
            <a:prstGeom prst="downArrow">
              <a:avLst>
                <a:gd name="adj1" fmla="val 50000"/>
                <a:gd name="adj2" fmla="val 35294"/>
              </a:avLst>
            </a:prstGeom>
            <a:solidFill>
              <a:srgbClr val="FFFF00"/>
            </a:solidFill>
            <a:ln w="9525">
              <a:solidFill>
                <a:schemeClr val="tx1"/>
              </a:solidFill>
              <a:miter lim="800000"/>
              <a:headEnd/>
              <a:tailEnd/>
            </a:ln>
            <a:effectLst/>
          </p:spPr>
          <p:txBody>
            <a:bodyPr wrap="none" anchor="ctr"/>
            <a:lstStyle/>
            <a:p>
              <a:pPr algn="ctr"/>
              <a:endParaRPr lang="en-CA" sz="1800">
                <a:solidFill>
                  <a:srgbClr val="FFFF66"/>
                </a:solidFill>
                <a:ea typeface="ＭＳ Ｐゴシック" charset="-128"/>
              </a:endParaRPr>
            </a:p>
          </p:txBody>
        </p:sp>
        <p:sp>
          <p:nvSpPr>
            <p:cNvPr id="210952" name="AutoShape 8"/>
            <p:cNvSpPr>
              <a:spLocks noChangeArrowheads="1"/>
            </p:cNvSpPr>
            <p:nvPr/>
          </p:nvSpPr>
          <p:spPr bwMode="auto">
            <a:xfrm>
              <a:off x="5334000" y="4953000"/>
              <a:ext cx="485775" cy="762000"/>
            </a:xfrm>
            <a:prstGeom prst="downArrow">
              <a:avLst>
                <a:gd name="adj1" fmla="val 50000"/>
                <a:gd name="adj2" fmla="val 39216"/>
              </a:avLst>
            </a:prstGeom>
            <a:solidFill>
              <a:srgbClr val="FFFF00"/>
            </a:solidFill>
            <a:ln w="9525">
              <a:solidFill>
                <a:schemeClr val="tx1"/>
              </a:solidFill>
              <a:miter lim="800000"/>
              <a:headEnd/>
              <a:tailEnd/>
            </a:ln>
            <a:effectLst/>
          </p:spPr>
          <p:txBody>
            <a:bodyPr wrap="none" anchor="ctr"/>
            <a:lstStyle/>
            <a:p>
              <a:endParaRPr lang="en-US"/>
            </a:p>
          </p:txBody>
        </p:sp>
      </p:grpSp>
      <p:pic>
        <p:nvPicPr>
          <p:cNvPr id="9" name="Picture 2" descr="C:\Program Files\Microsoft Office\Media\CntCD1\ClipArt6\j0293498.wmf"/>
          <p:cNvPicPr>
            <a:picLocks noChangeAspect="1" noChangeArrowheads="1"/>
          </p:cNvPicPr>
          <p:nvPr/>
        </p:nvPicPr>
        <p:blipFill>
          <a:blip r:embed="rId3" cstate="print"/>
          <a:srcRect/>
          <a:stretch>
            <a:fillRect/>
          </a:stretch>
        </p:blipFill>
        <p:spPr bwMode="auto">
          <a:xfrm>
            <a:off x="304800" y="2971800"/>
            <a:ext cx="1774850" cy="1676400"/>
          </a:xfrm>
          <a:prstGeom prst="rect">
            <a:avLst/>
          </a:prstGeom>
          <a:noFill/>
        </p:spPr>
      </p:pic>
      <p:sp>
        <p:nvSpPr>
          <p:cNvPr id="10" name="Rectangle 1"/>
          <p:cNvSpPr>
            <a:spLocks noChangeArrowheads="1"/>
          </p:cNvSpPr>
          <p:nvPr/>
        </p:nvSpPr>
        <p:spPr bwMode="auto">
          <a:xfrm>
            <a:off x="0" y="1295400"/>
            <a:ext cx="9144000" cy="3046988"/>
          </a:xfrm>
          <a:prstGeom prst="rect">
            <a:avLst/>
          </a:prstGeom>
          <a:solidFill>
            <a:schemeClr val="accent6">
              <a:lumMod val="40000"/>
              <a:lumOff val="60000"/>
            </a:schemeClr>
          </a:soli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2800" b="0" i="0" u="none" strike="noStrike" cap="none" normalizeH="0" baseline="0" dirty="0" smtClean="0">
                <a:ln>
                  <a:noFill/>
                </a:ln>
                <a:solidFill>
                  <a:schemeClr val="tx1"/>
                </a:solidFill>
                <a:effectLst/>
                <a:latin typeface="Calibri" pitchFamily="34" charset="0"/>
                <a:ea typeface="MS Mincho" pitchFamily="49" charset="-128"/>
                <a:cs typeface="Calibri" pitchFamily="34" charset="0"/>
              </a:rPr>
              <a:t>“Conversation can only take place among equals. If anyone feels superior, it destroys conversation. Words are then used to dominate, coerce, manipulate. Those who are superior can’t help but treat others as objects to accomplish their causes and plans. If we see each other as equals, we stop misusing them”</a:t>
            </a:r>
            <a:endParaRPr kumimoji="0" lang="en-CA" altLang="ja-JP"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ja-JP" sz="1200" b="0" i="0" u="none" strike="noStrike" cap="none" normalizeH="0" baseline="0" dirty="0" smtClean="0">
                <a:ln>
                  <a:noFill/>
                </a:ln>
                <a:solidFill>
                  <a:schemeClr val="tx1"/>
                </a:solidFill>
                <a:effectLst/>
                <a:latin typeface="Calibri" pitchFamily="34" charset="0"/>
                <a:ea typeface="MS Mincho" pitchFamily="49" charset="-128"/>
                <a:cs typeface="Calibri" pitchFamily="34" charset="0"/>
              </a:rPr>
              <a:t>Wheatley, M. (2002). Turing to One Another: Simple Conversations to Restore Hope to the Future. </a:t>
            </a:r>
            <a:endParaRPr kumimoji="0" lang="en-CA" altLang="ja-JP"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200" b="0" i="0" u="none" strike="noStrike" cap="none" normalizeH="0" baseline="0" dirty="0" smtClean="0">
                <a:ln>
                  <a:noFill/>
                </a:ln>
                <a:solidFill>
                  <a:schemeClr val="tx1"/>
                </a:solidFill>
                <a:effectLst/>
                <a:latin typeface="Calibri" pitchFamily="34" charset="0"/>
                <a:ea typeface="MS Mincho" pitchFamily="49" charset="-128"/>
                <a:cs typeface="Calibri" pitchFamily="34" charset="0"/>
              </a:rPr>
              <a:t>	</a:t>
            </a:r>
            <a:endParaRPr kumimoji="0" lang="it-IT" altLang="ja-JP" sz="1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0"/>
            <a:ext cx="3810000" cy="808038"/>
          </a:xfrm>
        </p:spPr>
        <p:txBody>
          <a:bodyPr>
            <a:normAutofit fontScale="90000"/>
          </a:bodyPr>
          <a:lstStyle/>
          <a:p>
            <a:r>
              <a:rPr lang="en-US" dirty="0" smtClean="0"/>
              <a:t>The 3 Part Lesson</a:t>
            </a:r>
            <a:endParaRPr lang="en-CA" dirty="0"/>
          </a:p>
        </p:txBody>
      </p:sp>
      <p:pic>
        <p:nvPicPr>
          <p:cNvPr id="1026" name="Picture 2"/>
          <p:cNvPicPr>
            <a:picLocks noChangeAspect="1" noChangeArrowheads="1"/>
          </p:cNvPicPr>
          <p:nvPr/>
        </p:nvPicPr>
        <p:blipFill>
          <a:blip r:embed="rId3" cstate="print">
            <a:lum bright="-20000"/>
          </a:blip>
          <a:srcRect/>
          <a:stretch>
            <a:fillRect/>
          </a:stretch>
        </p:blipFill>
        <p:spPr bwMode="auto">
          <a:xfrm>
            <a:off x="1828800" y="609601"/>
            <a:ext cx="5451926" cy="6248400"/>
          </a:xfrm>
          <a:prstGeom prst="rect">
            <a:avLst/>
          </a:prstGeom>
          <a:noFill/>
          <a:ln w="9525">
            <a:noFill/>
            <a:miter lim="800000"/>
            <a:headEnd/>
            <a:tailEnd/>
          </a:ln>
        </p:spPr>
      </p:pic>
      <p:sp>
        <p:nvSpPr>
          <p:cNvPr id="6" name="TextBox 5"/>
          <p:cNvSpPr txBox="1"/>
          <p:nvPr/>
        </p:nvSpPr>
        <p:spPr>
          <a:xfrm>
            <a:off x="6096000" y="1676400"/>
            <a:ext cx="2819400" cy="1354217"/>
          </a:xfrm>
          <a:prstGeom prst="rect">
            <a:avLst/>
          </a:prstGeom>
          <a:solidFill>
            <a:schemeClr val="bg1"/>
          </a:solidFill>
          <a:ln>
            <a:solidFill>
              <a:srgbClr val="002060"/>
            </a:solidFill>
          </a:ln>
        </p:spPr>
        <p:txBody>
          <a:bodyPr wrap="square" rtlCol="0">
            <a:spAutoFit/>
          </a:bodyPr>
          <a:lstStyle/>
          <a:p>
            <a:pPr algn="ctr">
              <a:buFont typeface="Arial" pitchFamily="34" charset="0"/>
              <a:buChar char="•"/>
            </a:pPr>
            <a:r>
              <a:rPr lang="en-US" sz="3200" dirty="0" smtClean="0">
                <a:solidFill>
                  <a:srgbClr val="002060"/>
                </a:solidFill>
              </a:rPr>
              <a:t> Differentiated </a:t>
            </a:r>
            <a:r>
              <a:rPr lang="en-US" sz="3200" dirty="0" smtClean="0">
                <a:solidFill>
                  <a:srgbClr val="002060"/>
                </a:solidFill>
              </a:rPr>
              <a:t>Instruction</a:t>
            </a:r>
          </a:p>
          <a:p>
            <a:endParaRPr lang="en-CA" dirty="0"/>
          </a:p>
        </p:txBody>
      </p:sp>
      <p:sp>
        <p:nvSpPr>
          <p:cNvPr id="7" name="Rectangle 6"/>
          <p:cNvSpPr/>
          <p:nvPr/>
        </p:nvSpPr>
        <p:spPr>
          <a:xfrm>
            <a:off x="685800" y="3810000"/>
            <a:ext cx="3733800" cy="584775"/>
          </a:xfrm>
          <a:prstGeom prst="rect">
            <a:avLst/>
          </a:prstGeom>
          <a:solidFill>
            <a:schemeClr val="bg1"/>
          </a:solidFill>
          <a:ln>
            <a:solidFill>
              <a:srgbClr val="002060"/>
            </a:solidFill>
          </a:ln>
        </p:spPr>
        <p:txBody>
          <a:bodyPr wrap="square">
            <a:spAutoFit/>
          </a:bodyPr>
          <a:lstStyle/>
          <a:p>
            <a:pPr marL="342900" lvl="0" indent="-342900">
              <a:spcBef>
                <a:spcPct val="20000"/>
              </a:spcBef>
              <a:buFont typeface="Arial" pitchFamily="34" charset="0"/>
              <a:buChar char="•"/>
            </a:pPr>
            <a:r>
              <a:rPr lang="en-US" sz="3200" dirty="0" smtClean="0">
                <a:solidFill>
                  <a:srgbClr val="002060"/>
                </a:solidFill>
              </a:rPr>
              <a:t>Infusion of </a:t>
            </a:r>
            <a:r>
              <a:rPr lang="en-US" sz="3200" dirty="0" smtClean="0">
                <a:solidFill>
                  <a:srgbClr val="002060"/>
                </a:solidFill>
              </a:rPr>
              <a:t>Literacy</a:t>
            </a:r>
            <a:endParaRPr lang="en-US" sz="3200" dirty="0" smtClean="0">
              <a:solidFill>
                <a:srgbClr val="002060"/>
              </a:solidFill>
            </a:endParaRPr>
          </a:p>
        </p:txBody>
      </p:sp>
      <p:sp>
        <p:nvSpPr>
          <p:cNvPr id="8" name="Rectangle 7"/>
          <p:cNvSpPr/>
          <p:nvPr/>
        </p:nvSpPr>
        <p:spPr>
          <a:xfrm>
            <a:off x="6096000" y="3810000"/>
            <a:ext cx="2557463" cy="584775"/>
          </a:xfrm>
          <a:prstGeom prst="rect">
            <a:avLst/>
          </a:prstGeom>
          <a:solidFill>
            <a:schemeClr val="bg1"/>
          </a:solidFill>
          <a:ln>
            <a:solidFill>
              <a:srgbClr val="002060"/>
            </a:solidFill>
          </a:ln>
        </p:spPr>
        <p:txBody>
          <a:bodyPr wrap="square">
            <a:spAutoFit/>
          </a:bodyPr>
          <a:lstStyle/>
          <a:p>
            <a:pPr marL="342900" lvl="0" indent="-342900">
              <a:spcBef>
                <a:spcPct val="20000"/>
              </a:spcBef>
              <a:buFont typeface="Arial" pitchFamily="34" charset="0"/>
              <a:buChar char="•"/>
            </a:pPr>
            <a:r>
              <a:rPr lang="en-US" sz="3200" dirty="0" smtClean="0">
                <a:solidFill>
                  <a:srgbClr val="002060"/>
                </a:solidFill>
              </a:rPr>
              <a:t>Scaffolding</a:t>
            </a:r>
          </a:p>
        </p:txBody>
      </p:sp>
      <p:sp>
        <p:nvSpPr>
          <p:cNvPr id="9" name="Rectangle 8"/>
          <p:cNvSpPr/>
          <p:nvPr/>
        </p:nvSpPr>
        <p:spPr>
          <a:xfrm>
            <a:off x="990600" y="1828800"/>
            <a:ext cx="3432175" cy="1077218"/>
          </a:xfrm>
          <a:prstGeom prst="rect">
            <a:avLst/>
          </a:prstGeom>
          <a:solidFill>
            <a:schemeClr val="bg1"/>
          </a:solidFill>
          <a:ln>
            <a:solidFill>
              <a:srgbClr val="002060"/>
            </a:solidFill>
          </a:ln>
        </p:spPr>
        <p:txBody>
          <a:bodyPr wrap="square">
            <a:spAutoFit/>
          </a:bodyPr>
          <a:lstStyle/>
          <a:p>
            <a:pPr marL="342900" lvl="0" indent="-342900">
              <a:spcBef>
                <a:spcPct val="20000"/>
              </a:spcBef>
              <a:buFont typeface="Arial" pitchFamily="34" charset="0"/>
              <a:buChar char="•"/>
            </a:pPr>
            <a:r>
              <a:rPr lang="en-US" sz="3200" dirty="0" smtClean="0">
                <a:solidFill>
                  <a:srgbClr val="002060"/>
                </a:solidFill>
              </a:rPr>
              <a:t>Knowing the Learner</a:t>
            </a:r>
          </a:p>
        </p:txBody>
      </p:sp>
      <p:sp>
        <p:nvSpPr>
          <p:cNvPr id="3" name="Content Placeholder 2"/>
          <p:cNvSpPr>
            <a:spLocks noGrp="1"/>
          </p:cNvSpPr>
          <p:nvPr>
            <p:ph idx="1"/>
          </p:nvPr>
        </p:nvSpPr>
        <p:spPr>
          <a:xfrm>
            <a:off x="2743200" y="5334000"/>
            <a:ext cx="3733800" cy="1219199"/>
          </a:xfrm>
          <a:solidFill>
            <a:schemeClr val="bg1"/>
          </a:solidFill>
          <a:ln>
            <a:solidFill>
              <a:srgbClr val="002060"/>
            </a:solidFill>
          </a:ln>
        </p:spPr>
        <p:txBody>
          <a:bodyPr/>
          <a:lstStyle/>
          <a:p>
            <a:r>
              <a:rPr lang="en-US" dirty="0" smtClean="0">
                <a:solidFill>
                  <a:srgbClr val="002060"/>
                </a:solidFill>
              </a:rPr>
              <a:t>Assessment </a:t>
            </a:r>
            <a:r>
              <a:rPr lang="en-US" dirty="0" smtClean="0">
                <a:solidFill>
                  <a:srgbClr val="002060"/>
                </a:solidFill>
              </a:rPr>
              <a:t>and Evaluation</a:t>
            </a:r>
            <a:endParaRPr lang="en-CA"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 calcmode="lin" valueType="num">
                                      <p:cBhvr additive="base">
                                        <p:cTn id="3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 calcmode="lin" valueType="num">
                                      <p:cBhvr additive="base">
                                        <p:cTn id="3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0" y="838200"/>
            <a:ext cx="4724400" cy="1951038"/>
          </a:xfrm>
        </p:spPr>
        <p:txBody>
          <a:bodyPr>
            <a:normAutofit/>
          </a:bodyPr>
          <a:lstStyle/>
          <a:p>
            <a:r>
              <a:rPr lang="en-US" b="1" dirty="0" smtClean="0"/>
              <a:t>Infusing Literacy…how??</a:t>
            </a:r>
            <a:endParaRPr lang="en-CA" b="1" dirty="0"/>
          </a:p>
        </p:txBody>
      </p:sp>
      <p:sp>
        <p:nvSpPr>
          <p:cNvPr id="3" name="Content Placeholder 2"/>
          <p:cNvSpPr>
            <a:spLocks noGrp="1"/>
          </p:cNvSpPr>
          <p:nvPr>
            <p:ph idx="1"/>
          </p:nvPr>
        </p:nvSpPr>
        <p:spPr>
          <a:xfrm>
            <a:off x="228600" y="609600"/>
            <a:ext cx="4724400" cy="5287963"/>
          </a:xfrm>
        </p:spPr>
        <p:txBody>
          <a:bodyPr>
            <a:normAutofit fontScale="92500" lnSpcReduction="20000"/>
          </a:bodyPr>
          <a:lstStyle/>
          <a:p>
            <a:r>
              <a:rPr lang="en-US" dirty="0" smtClean="0"/>
              <a:t>Who is my audience?</a:t>
            </a:r>
          </a:p>
          <a:p>
            <a:r>
              <a:rPr lang="en-US" dirty="0" smtClean="0"/>
              <a:t>What is my focus: </a:t>
            </a:r>
          </a:p>
          <a:p>
            <a:pPr lvl="1"/>
            <a:r>
              <a:rPr lang="en-US" dirty="0" smtClean="0"/>
              <a:t>Reading? </a:t>
            </a:r>
          </a:p>
          <a:p>
            <a:pPr lvl="2"/>
            <a:r>
              <a:rPr lang="en-US" dirty="0" smtClean="0">
                <a:solidFill>
                  <a:srgbClr val="002060"/>
                </a:solidFill>
              </a:rPr>
              <a:t>Informational, Narrative, Graphical?</a:t>
            </a:r>
          </a:p>
          <a:p>
            <a:pPr lvl="1"/>
            <a:r>
              <a:rPr lang="en-US" dirty="0" smtClean="0"/>
              <a:t>Writing?</a:t>
            </a:r>
          </a:p>
          <a:p>
            <a:pPr lvl="2"/>
            <a:r>
              <a:rPr lang="en-US" dirty="0" smtClean="0">
                <a:solidFill>
                  <a:srgbClr val="002060"/>
                </a:solidFill>
              </a:rPr>
              <a:t>Short Responses, Expressing an Opinion, Objective Writing?</a:t>
            </a:r>
          </a:p>
          <a:p>
            <a:r>
              <a:rPr lang="en-US" dirty="0" smtClean="0"/>
              <a:t>Skills: </a:t>
            </a:r>
          </a:p>
          <a:p>
            <a:pPr lvl="1"/>
            <a:r>
              <a:rPr lang="en-US" dirty="0" smtClean="0">
                <a:solidFill>
                  <a:srgbClr val="002060"/>
                </a:solidFill>
              </a:rPr>
              <a:t>Identifying Main Ideas? </a:t>
            </a:r>
          </a:p>
          <a:p>
            <a:pPr lvl="1"/>
            <a:r>
              <a:rPr lang="en-US" dirty="0" smtClean="0">
                <a:solidFill>
                  <a:srgbClr val="002060"/>
                </a:solidFill>
              </a:rPr>
              <a:t>Making Inferences? </a:t>
            </a:r>
          </a:p>
          <a:p>
            <a:pPr lvl="1"/>
            <a:r>
              <a:rPr lang="en-US" dirty="0" smtClean="0">
                <a:solidFill>
                  <a:srgbClr val="002060"/>
                </a:solidFill>
              </a:rPr>
              <a:t>Summarizing? </a:t>
            </a:r>
            <a:endParaRPr lang="en-CA" dirty="0">
              <a:solidFill>
                <a:srgbClr val="002060"/>
              </a:solidFill>
            </a:endParaRPr>
          </a:p>
        </p:txBody>
      </p:sp>
      <p:pic>
        <p:nvPicPr>
          <p:cNvPr id="2050" name="Picture 2"/>
          <p:cNvPicPr>
            <a:picLocks noChangeAspect="1" noChangeArrowheads="1"/>
          </p:cNvPicPr>
          <p:nvPr/>
        </p:nvPicPr>
        <p:blipFill>
          <a:blip r:embed="rId3" cstate="print"/>
          <a:srcRect/>
          <a:stretch>
            <a:fillRect/>
          </a:stretch>
        </p:blipFill>
        <p:spPr bwMode="auto">
          <a:xfrm>
            <a:off x="4419600" y="3773341"/>
            <a:ext cx="4724400" cy="30846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4"/>
          <p:cNvSpPr txBox="1">
            <a:spLocks noGrp="1"/>
          </p:cNvSpPr>
          <p:nvPr/>
        </p:nvSpPr>
        <p:spPr bwMode="auto">
          <a:xfrm>
            <a:off x="8221134" y="6318647"/>
            <a:ext cx="768351" cy="404813"/>
          </a:xfrm>
          <a:prstGeom prst="rect">
            <a:avLst/>
          </a:prstGeom>
          <a:noFill/>
          <a:ln w="9525">
            <a:noFill/>
            <a:miter lim="800000"/>
            <a:headEnd/>
            <a:tailEnd/>
          </a:ln>
        </p:spPr>
        <p:txBody>
          <a:bodyPr lIns="80165" tIns="40083" rIns="80165" bIns="40083"/>
          <a:lstStyle/>
          <a:p>
            <a:pPr algn="r" defTabSz="801688" eaLnBrk="0" hangingPunct="0"/>
            <a:r>
              <a:rPr lang="en-US" sz="900"/>
              <a:t/>
            </a:r>
            <a:br>
              <a:rPr lang="en-US" sz="900"/>
            </a:br>
            <a:r>
              <a:rPr lang="en-US" sz="900"/>
              <a:t>  S</a:t>
            </a:r>
            <a:fld id="{FF97CBFB-06BC-4036-919E-4D58572AA3DC}" type="slidenum">
              <a:rPr lang="en-US" sz="900">
                <a:ea typeface="Osaka" pitchFamily="1" charset="-128"/>
              </a:rPr>
              <a:pPr algn="r" defTabSz="801688" eaLnBrk="0" hangingPunct="0"/>
              <a:t>9</a:t>
            </a:fld>
            <a:endParaRPr lang="en-US" sz="900">
              <a:ea typeface="Osaka" pitchFamily="1" charset="-128"/>
            </a:endParaRPr>
          </a:p>
        </p:txBody>
      </p:sp>
      <p:sp>
        <p:nvSpPr>
          <p:cNvPr id="18435" name="Rectangle 2"/>
          <p:cNvSpPr>
            <a:spLocks noGrp="1" noChangeArrowheads="1"/>
          </p:cNvSpPr>
          <p:nvPr>
            <p:ph type="title" idx="4294967295"/>
          </p:nvPr>
        </p:nvSpPr>
        <p:spPr>
          <a:xfrm>
            <a:off x="476251" y="275035"/>
            <a:ext cx="8221133" cy="1143000"/>
          </a:xfrm>
        </p:spPr>
        <p:txBody>
          <a:bodyPr>
            <a:normAutofit fontScale="90000"/>
          </a:bodyPr>
          <a:lstStyle/>
          <a:p>
            <a:pPr algn="ctr" defTabSz="873125" eaLnBrk="1" hangingPunct="1"/>
            <a:r>
              <a:rPr lang="en-CA" sz="4200" dirty="0" smtClean="0">
                <a:solidFill>
                  <a:schemeClr val="accent2"/>
                </a:solidFill>
              </a:rPr>
              <a:t>Visual and print </a:t>
            </a:r>
            <a:br>
              <a:rPr lang="en-CA" sz="4200" dirty="0" smtClean="0">
                <a:solidFill>
                  <a:schemeClr val="accent2"/>
                </a:solidFill>
              </a:rPr>
            </a:br>
            <a:r>
              <a:rPr lang="en-CA" sz="5300" b="1" dirty="0" smtClean="0">
                <a:solidFill>
                  <a:schemeClr val="accent2"/>
                </a:solidFill>
              </a:rPr>
              <a:t>Codes and Conventions</a:t>
            </a:r>
          </a:p>
        </p:txBody>
      </p:sp>
      <p:graphicFrame>
        <p:nvGraphicFramePr>
          <p:cNvPr id="56338" name="Group 18"/>
          <p:cNvGraphicFramePr>
            <a:graphicFrameLocks noGrp="1"/>
          </p:cNvGraphicFramePr>
          <p:nvPr>
            <p:ph idx="4294967295"/>
          </p:nvPr>
        </p:nvGraphicFramePr>
        <p:xfrm>
          <a:off x="457200" y="1600200"/>
          <a:ext cx="7924800" cy="4253629"/>
        </p:xfrm>
        <a:graphic>
          <a:graphicData uri="http://schemas.openxmlformats.org/drawingml/2006/table">
            <a:tbl>
              <a:tblPr/>
              <a:tblGrid>
                <a:gridCol w="3963412"/>
                <a:gridCol w="3961388"/>
              </a:tblGrid>
              <a:tr h="398023">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900" b="1" i="0" u="none" strike="noStrike" cap="none" normalizeH="0" baseline="0" dirty="0" smtClean="0">
                          <a:ln>
                            <a:noFill/>
                          </a:ln>
                          <a:solidFill>
                            <a:srgbClr val="FFFFFF"/>
                          </a:solidFill>
                          <a:effectLst/>
                          <a:latin typeface="Arial" charset="0"/>
                          <a:ea typeface="Calibri" pitchFamily="34" charset="0"/>
                          <a:cs typeface="Arial" charset="0"/>
                        </a:rPr>
                        <a:t>Visual Texts</a:t>
                      </a:r>
                      <a:endParaRPr kumimoji="0" lang="en-US" sz="1900" b="0" i="0" u="none" strike="noStrike" cap="none" normalizeH="0" baseline="0" dirty="0" smtClean="0">
                        <a:ln>
                          <a:noFill/>
                        </a:ln>
                        <a:solidFill>
                          <a:schemeClr val="tx1"/>
                        </a:solidFill>
                        <a:effectLst/>
                        <a:latin typeface="Arial" charset="0"/>
                        <a:ea typeface="Calibri" pitchFamily="34" charset="0"/>
                        <a:cs typeface="Arial" charset="0"/>
                      </a:endParaRPr>
                    </a:p>
                  </a:txBody>
                  <a:tcPr marL="69960" marR="69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AU" sz="1900" b="1" i="0" u="none" strike="noStrike" cap="none" normalizeH="0" baseline="0" smtClean="0">
                          <a:ln>
                            <a:noFill/>
                          </a:ln>
                          <a:solidFill>
                            <a:srgbClr val="FFFFFF"/>
                          </a:solidFill>
                          <a:effectLst/>
                          <a:latin typeface="Arial" charset="0"/>
                          <a:ea typeface="Calibri" pitchFamily="34" charset="0"/>
                          <a:cs typeface="Arial" charset="0"/>
                        </a:rPr>
                        <a:t>Print Texts</a:t>
                      </a:r>
                      <a:endParaRPr kumimoji="0" lang="en-US" sz="1900" b="0" i="0" u="none" strike="noStrike" cap="none" normalizeH="0" baseline="0" smtClean="0">
                        <a:ln>
                          <a:noFill/>
                        </a:ln>
                        <a:solidFill>
                          <a:schemeClr val="tx1"/>
                        </a:solidFill>
                        <a:effectLst/>
                        <a:latin typeface="Arial" charset="0"/>
                        <a:ea typeface="Calibri" pitchFamily="34" charset="0"/>
                        <a:cs typeface="Arial" charset="0"/>
                      </a:endParaRPr>
                    </a:p>
                  </a:txBody>
                  <a:tcPr marL="69960" marR="69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r>
              <a:tr h="3855606">
                <a:tc>
                  <a:txBody>
                    <a:bodyPr/>
                    <a:lstStyle/>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ea typeface="Calibri" pitchFamily="34" charset="0"/>
                          <a:cs typeface="Arial" charset="0"/>
                        </a:rPr>
                        <a:t>Technical codes</a:t>
                      </a: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camera shots</a:t>
                      </a: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camera angles</a:t>
                      </a: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lighting</a:t>
                      </a: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ea typeface="Calibri" pitchFamily="34" charset="0"/>
                          <a:cs typeface="Arial" charset="0"/>
                        </a:rPr>
                        <a:t>Symbolic codes</a:t>
                      </a:r>
                      <a:endParaRPr kumimoji="0" lang="en-US" sz="1600" b="0" i="0" u="none" strike="noStrike" cap="none" normalizeH="0" baseline="0" dirty="0" smtClean="0">
                        <a:ln>
                          <a:noFill/>
                        </a:ln>
                        <a:solidFill>
                          <a:schemeClr val="tx1"/>
                        </a:solidFill>
                        <a:effectLst/>
                        <a:latin typeface="Arial" charset="0"/>
                        <a:ea typeface="Calibri" pitchFamily="34" charset="0"/>
                        <a:cs typeface="Arial" charset="0"/>
                      </a:endParaRP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Arial" charset="0"/>
                          <a:ea typeface="Calibri" pitchFamily="34" charset="0"/>
                          <a:cs typeface="Arial" charset="0"/>
                        </a:rPr>
                        <a:t>colour</a:t>
                      </a: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 objects, clothing, body language,</a:t>
                      </a: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setting	</a:t>
                      </a:r>
                      <a:r>
                        <a:rPr kumimoji="0" lang="en-US" sz="1600" b="1" i="0" u="none" strike="noStrike" cap="none" normalizeH="0" baseline="0" dirty="0" smtClean="0">
                          <a:ln>
                            <a:noFill/>
                          </a:ln>
                          <a:solidFill>
                            <a:schemeClr val="tx1"/>
                          </a:solidFill>
                          <a:effectLst/>
                          <a:latin typeface="Arial" charset="0"/>
                          <a:ea typeface="Calibri" pitchFamily="34" charset="0"/>
                          <a:cs typeface="Arial" charset="0"/>
                        </a:rPr>
                        <a:t> </a:t>
                      </a:r>
                      <a:endParaRPr kumimoji="0" lang="en-US" sz="1600" b="0" i="0" u="none" strike="noStrike" cap="none" normalizeH="0" baseline="0" dirty="0" smtClean="0">
                        <a:ln>
                          <a:noFill/>
                        </a:ln>
                        <a:solidFill>
                          <a:schemeClr val="tx1"/>
                        </a:solidFill>
                        <a:effectLst/>
                        <a:latin typeface="Arial" charset="0"/>
                        <a:ea typeface="Calibri" pitchFamily="34" charset="0"/>
                        <a:cs typeface="Arial" charset="0"/>
                      </a:endParaRP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ea typeface="Calibri" pitchFamily="34" charset="0"/>
                          <a:cs typeface="Arial" charset="0"/>
                        </a:rPr>
                        <a:t>Written codes</a:t>
                      </a:r>
                      <a:endParaRPr kumimoji="0" lang="en-US" sz="1600" b="0" i="0" u="none" strike="noStrike" cap="none" normalizeH="0" baseline="0" dirty="0" smtClean="0">
                        <a:ln>
                          <a:noFill/>
                        </a:ln>
                        <a:solidFill>
                          <a:schemeClr val="tx1"/>
                        </a:solidFill>
                        <a:effectLst/>
                        <a:latin typeface="Arial" charset="0"/>
                        <a:ea typeface="Calibri" pitchFamily="34" charset="0"/>
                        <a:cs typeface="Arial" charset="0"/>
                      </a:endParaRP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titles, sub-titles, speech bubbles, captions,</a:t>
                      </a: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“chunks” of text</a:t>
                      </a: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ea typeface="Calibri" pitchFamily="34" charset="0"/>
                          <a:cs typeface="Arial" charset="0"/>
                        </a:rPr>
                        <a:t>Audio codes</a:t>
                      </a:r>
                      <a:endParaRPr kumimoji="0" lang="en-US" sz="1600" b="0" i="0" u="none" strike="noStrike" cap="none" normalizeH="0" baseline="0" dirty="0" smtClean="0">
                        <a:ln>
                          <a:noFill/>
                        </a:ln>
                        <a:solidFill>
                          <a:schemeClr val="tx1"/>
                        </a:solidFill>
                        <a:effectLst/>
                        <a:latin typeface="Arial" charset="0"/>
                        <a:ea typeface="Calibri" pitchFamily="34" charset="0"/>
                        <a:cs typeface="Arial" charset="0"/>
                      </a:endParaRP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sound effects, music, and dialogue</a:t>
                      </a:r>
                    </a:p>
                  </a:txBody>
                  <a:tcPr marL="69960" marR="69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ea typeface="Calibri" pitchFamily="34" charset="0"/>
                          <a:cs typeface="Arial" charset="0"/>
                        </a:rPr>
                        <a:t>Language features and conventions</a:t>
                      </a:r>
                      <a:endParaRPr kumimoji="0" lang="en-US" sz="1600" b="0" i="0" u="none" strike="noStrike" cap="none" normalizeH="0" baseline="0" dirty="0" smtClean="0">
                        <a:ln>
                          <a:noFill/>
                        </a:ln>
                        <a:solidFill>
                          <a:schemeClr val="tx1"/>
                        </a:solidFill>
                        <a:effectLst/>
                        <a:latin typeface="Arial" charset="0"/>
                        <a:ea typeface="Calibri" pitchFamily="34" charset="0"/>
                        <a:cs typeface="Arial" charset="0"/>
                      </a:endParaRP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words and sentences, tone, punctuation</a:t>
                      </a: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ea typeface="Calibri" pitchFamily="34" charset="0"/>
                          <a:cs typeface="Arial" charset="0"/>
                        </a:rPr>
                        <a:t>Structural features</a:t>
                      </a:r>
                      <a:endParaRPr kumimoji="0" lang="en-US" sz="1600" b="0" i="0" u="none" strike="noStrike" cap="none" normalizeH="0" baseline="0" dirty="0" smtClean="0">
                        <a:ln>
                          <a:noFill/>
                        </a:ln>
                        <a:solidFill>
                          <a:schemeClr val="tx1"/>
                        </a:solidFill>
                        <a:effectLst/>
                        <a:latin typeface="Arial" charset="0"/>
                        <a:ea typeface="Calibri" pitchFamily="34" charset="0"/>
                        <a:cs typeface="Arial" charset="0"/>
                      </a:endParaRP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paragraphs</a:t>
                      </a: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layout</a:t>
                      </a: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specific layout	      </a:t>
                      </a: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ea typeface="Calibri" pitchFamily="34" charset="0"/>
                          <a:cs typeface="Arial" charset="0"/>
                        </a:rPr>
                        <a:t>Visual images</a:t>
                      </a:r>
                      <a:endParaRPr kumimoji="0" lang="en-US" sz="1600" b="0" i="0" u="none" strike="noStrike" cap="none" normalizeH="0" baseline="0" dirty="0" smtClean="0">
                        <a:ln>
                          <a:noFill/>
                        </a:ln>
                        <a:solidFill>
                          <a:schemeClr val="tx1"/>
                        </a:solidFill>
                        <a:effectLst/>
                        <a:latin typeface="Arial" charset="0"/>
                        <a:ea typeface="Calibri" pitchFamily="34" charset="0"/>
                        <a:cs typeface="Arial" charset="0"/>
                      </a:endParaRP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pictures, illustrations, icons, symbols,</a:t>
                      </a:r>
                    </a:p>
                    <a:p>
                      <a:pPr marL="115888"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Calibri" pitchFamily="34" charset="0"/>
                          <a:cs typeface="Arial" charset="0"/>
                        </a:rPr>
                        <a:t>photographs </a:t>
                      </a:r>
                    </a:p>
                  </a:txBody>
                  <a:tcPr marL="69960" marR="69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8447" name="Rectangle 8"/>
          <p:cNvSpPr>
            <a:spLocks noChangeArrowheads="1"/>
          </p:cNvSpPr>
          <p:nvPr/>
        </p:nvSpPr>
        <p:spPr bwMode="auto">
          <a:xfrm>
            <a:off x="6572252" y="5867400"/>
            <a:ext cx="1619249" cy="535531"/>
          </a:xfrm>
          <a:prstGeom prst="rect">
            <a:avLst/>
          </a:prstGeom>
          <a:noFill/>
          <a:ln w="9525">
            <a:noFill/>
            <a:miter lim="800000"/>
            <a:headEnd/>
            <a:tailEnd/>
          </a:ln>
        </p:spPr>
        <p:txBody>
          <a:bodyPr>
            <a:spAutoFit/>
          </a:bodyPr>
          <a:lstStyle/>
          <a:p>
            <a:pPr>
              <a:lnSpc>
                <a:spcPct val="90000"/>
              </a:lnSpc>
            </a:pPr>
            <a:r>
              <a:rPr lang="en-US" sz="1600" b="1">
                <a:cs typeface="Arial" charset="0"/>
              </a:rPr>
              <a:t>  CB, p. 35</a:t>
            </a:r>
          </a:p>
          <a:p>
            <a:pPr>
              <a:lnSpc>
                <a:spcPct val="90000"/>
              </a:lnSpc>
            </a:pPr>
            <a:endParaRPr lang="en-US" sz="1600" b="1">
              <a:cs typeface="Arial" charset="0"/>
            </a:endParaRPr>
          </a:p>
        </p:txBody>
      </p:sp>
      <p:sp>
        <p:nvSpPr>
          <p:cNvPr id="18448" name="Footer Placeholder 1"/>
          <p:cNvSpPr txBox="1">
            <a:spLocks noGrp="1"/>
          </p:cNvSpPr>
          <p:nvPr/>
        </p:nvSpPr>
        <p:spPr bwMode="auto">
          <a:xfrm>
            <a:off x="154517" y="6291263"/>
            <a:ext cx="5715000" cy="457200"/>
          </a:xfrm>
          <a:prstGeom prst="rect">
            <a:avLst/>
          </a:prstGeom>
          <a:noFill/>
          <a:ln w="9525">
            <a:noFill/>
            <a:miter lim="800000"/>
            <a:headEnd/>
            <a:tailEnd/>
          </a:ln>
        </p:spPr>
        <p:txBody>
          <a:bodyPr lIns="80165" tIns="40083" rIns="80165" bIns="40083"/>
          <a:lstStyle/>
          <a:p>
            <a:pPr defTabSz="801688" eaLnBrk="0" hangingPunct="0"/>
            <a:r>
              <a:rPr lang="en-US" sz="900" i="1"/>
              <a:t>Stepping Out: Reading and Viewing</a:t>
            </a:r>
            <a:r>
              <a:rPr lang="en-US" sz="900"/>
              <a:t>     S2: What Matters in Reading and Viewing</a:t>
            </a:r>
          </a:p>
          <a:p>
            <a:pPr defTabSz="801688" eaLnBrk="0" hangingPunct="0"/>
            <a:r>
              <a:rPr lang="en-US" sz="900"/>
              <a:t>©Western Australian Minister of Education and Training. Canadian Edition, 2007.</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615</TotalTime>
  <Words>2067</Words>
  <Application>Microsoft Office PowerPoint</Application>
  <PresentationFormat>On-screen Show (4:3)</PresentationFormat>
  <Paragraphs>265</Paragraphs>
  <Slides>29</Slides>
  <Notes>19</Notes>
  <HiddenSlides>6</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Coaching Day 2</vt:lpstr>
      <vt:lpstr>Slide 2</vt:lpstr>
      <vt:lpstr>Literacy Co-coaching</vt:lpstr>
      <vt:lpstr>WHY Co-coaching?</vt:lpstr>
      <vt:lpstr>Co-coaches need to…</vt:lpstr>
      <vt:lpstr>Co-Coaching Is an Interactive Process</vt:lpstr>
      <vt:lpstr>The 3 Part Lesson</vt:lpstr>
      <vt:lpstr>Infusing Literacy…how??</vt:lpstr>
      <vt:lpstr>Visual and print  Codes and Conventions</vt:lpstr>
      <vt:lpstr>Print and visual elements </vt:lpstr>
      <vt:lpstr>In History…</vt:lpstr>
      <vt:lpstr>Slide 12</vt:lpstr>
      <vt:lpstr>Slide 13</vt:lpstr>
      <vt:lpstr>Slide 14</vt:lpstr>
      <vt:lpstr>Slide 15</vt:lpstr>
      <vt:lpstr>Slide 16</vt:lpstr>
      <vt:lpstr>Slide 17</vt:lpstr>
      <vt:lpstr>Slide 18</vt:lpstr>
      <vt:lpstr>Slide 19</vt:lpstr>
      <vt:lpstr>Slide 20</vt:lpstr>
      <vt:lpstr>Let’s Think about…Thinking?</vt:lpstr>
      <vt:lpstr>Think Literacy!</vt:lpstr>
      <vt:lpstr>Text Reconstruction Strategy</vt:lpstr>
      <vt:lpstr>Text Reconstruction</vt:lpstr>
      <vt:lpstr>Slide 25</vt:lpstr>
      <vt:lpstr>Slide 26</vt:lpstr>
      <vt:lpstr>A New Look at Engagement</vt:lpstr>
      <vt:lpstr>Assessment for /as Learning</vt:lpstr>
      <vt:lpstr>      Lunch Prayer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Coaching day 2</dc:title>
  <dc:creator>clarkec</dc:creator>
  <cp:lastModifiedBy>clarkec</cp:lastModifiedBy>
  <cp:revision>48</cp:revision>
  <dcterms:created xsi:type="dcterms:W3CDTF">2011-10-28T19:40:48Z</dcterms:created>
  <dcterms:modified xsi:type="dcterms:W3CDTF">2012-04-17T00:48:26Z</dcterms:modified>
</cp:coreProperties>
</file>